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09" r:id="rId1"/>
    <p:sldMasterId id="2147483721" r:id="rId2"/>
  </p:sldMasterIdLst>
  <p:notesMasterIdLst>
    <p:notesMasterId r:id="rId36"/>
  </p:notesMasterIdLst>
  <p:handoutMasterIdLst>
    <p:handoutMasterId r:id="rId37"/>
  </p:handoutMasterIdLst>
  <p:sldIdLst>
    <p:sldId id="540" r:id="rId3"/>
    <p:sldId id="551" r:id="rId4"/>
    <p:sldId id="593" r:id="rId5"/>
    <p:sldId id="552" r:id="rId6"/>
    <p:sldId id="553" r:id="rId7"/>
    <p:sldId id="554" r:id="rId8"/>
    <p:sldId id="555" r:id="rId9"/>
    <p:sldId id="557" r:id="rId10"/>
    <p:sldId id="573" r:id="rId11"/>
    <p:sldId id="558" r:id="rId12"/>
    <p:sldId id="574" r:id="rId13"/>
    <p:sldId id="561" r:id="rId14"/>
    <p:sldId id="562" r:id="rId15"/>
    <p:sldId id="563" r:id="rId16"/>
    <p:sldId id="575" r:id="rId17"/>
    <p:sldId id="564" r:id="rId18"/>
    <p:sldId id="565" r:id="rId19"/>
    <p:sldId id="576" r:id="rId20"/>
    <p:sldId id="578" r:id="rId21"/>
    <p:sldId id="577" r:id="rId22"/>
    <p:sldId id="566" r:id="rId23"/>
    <p:sldId id="567" r:id="rId24"/>
    <p:sldId id="579" r:id="rId25"/>
    <p:sldId id="568" r:id="rId26"/>
    <p:sldId id="569" r:id="rId27"/>
    <p:sldId id="570" r:id="rId28"/>
    <p:sldId id="571" r:id="rId29"/>
    <p:sldId id="580" r:id="rId30"/>
    <p:sldId id="581" r:id="rId31"/>
    <p:sldId id="582" r:id="rId32"/>
    <p:sldId id="583" r:id="rId33"/>
    <p:sldId id="584" r:id="rId34"/>
    <p:sldId id="498" r:id="rId3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BHIMANU" initials="A" lastIdx="1" clrIdx="0">
    <p:extLst>
      <p:ext uri="{19B8F6BF-5375-455C-9EA6-DF929625EA0E}">
        <p15:presenceInfo xmlns:p15="http://schemas.microsoft.com/office/powerpoint/2012/main" userId="36ed0d9bda164d7a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56" autoAdjust="0"/>
    <p:restoredTop sz="94624" autoAdjust="0"/>
  </p:normalViewPr>
  <p:slideViewPr>
    <p:cSldViewPr>
      <p:cViewPr varScale="1">
        <p:scale>
          <a:sx n="69" d="100"/>
          <a:sy n="69" d="100"/>
        </p:scale>
        <p:origin x="738" y="7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3972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55" d="100"/>
          <a:sy n="55" d="100"/>
        </p:scale>
        <p:origin x="-2904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presProps" Target="presProps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tableStyles" Target="tableStyles.xml"/><Relationship Id="rId7" Type="http://schemas.openxmlformats.org/officeDocument/2006/relationships/slide" Target="slides/slide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handoutMaster" Target="handoutMasters/handoutMaster1.xml"/><Relationship Id="rId40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8" Type="http://schemas.openxmlformats.org/officeDocument/2006/relationships/slide" Target="slides/slide6.xml"/><Relationship Id="rId3" Type="http://schemas.openxmlformats.org/officeDocument/2006/relationships/slide" Target="slides/slide1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commentAuthors" Target="commentAuthor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image" Target="../media/image7.jpeg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image" Target="../media/image7.jpeg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11.wmf"/><Relationship Id="rId1" Type="http://schemas.openxmlformats.org/officeDocument/2006/relationships/image" Target="../media/image7.jpeg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12.wmf"/><Relationship Id="rId1" Type="http://schemas.openxmlformats.org/officeDocument/2006/relationships/image" Target="../media/image7.jpeg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US" dirty="0" err="1" smtClean="0"/>
              <a:t>Abhipedia</a:t>
            </a:r>
            <a:r>
              <a:rPr lang="en-US" dirty="0" smtClean="0"/>
              <a:t> : 360 degree Preparation Portal 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41BB1DA-0E58-46CD-A88C-04D09F535C71}" type="datetimeFigureOut">
              <a:rPr lang="en-US" smtClean="0"/>
              <a:pPr/>
              <a:t>2/7/2023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27F2225-9B4F-4414-8FDF-4646B60CD4D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7973596"/>
      </p:ext>
    </p:extLst>
  </p:cSld>
  <p:clrMap bg1="lt1" tx1="dk1" bg2="lt2" tx2="dk2" accent1="accent1" accent2="accent2" accent3="accent3" accent4="accent4" accent5="accent5" accent6="accent6" hlink="hlink" folHlink="folHlink"/>
  <p:hf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US" dirty="0" err="1" smtClean="0"/>
              <a:t>Abhipedia</a:t>
            </a:r>
            <a:r>
              <a:rPr lang="en-US" dirty="0" smtClean="0"/>
              <a:t> : 360 degree Preparation Portal 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9AD6462-7095-4BF2-A459-0D88B69556AC}" type="datetimeFigureOut">
              <a:rPr lang="en-US" smtClean="0"/>
              <a:pPr/>
              <a:t>2/7/2023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2F75E60-7BC0-41A3-854F-560F8992663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4064777"/>
      </p:ext>
    </p:extLst>
  </p:cSld>
  <p:clrMap bg1="lt1" tx1="dk1" bg2="lt2" tx2="dk2" accent1="accent1" accent2="accent2" accent3="accent3" accent4="accent4" accent5="accent5" accent6="accent6" hlink="hlink" folHlink="folHlink"/>
  <p:hf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-1"/>
            <a:ext cx="12192000" cy="4572001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0000"/>
                    <a:lumOff val="10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 smtClean="0"/>
              <a:t>www.abhipedia.abhimanu.com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b="1" smtClean="0"/>
              <a:t>Powered by Abhimanu IAS , mail at info@ abhimanu.com..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>
            <a:duotone>
              <a:prstClr val="black"/>
              <a:schemeClr val="accent3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032" y="110096"/>
            <a:ext cx="694168" cy="694168"/>
          </a:xfrm>
          <a:prstGeom prst="rect">
            <a:avLst/>
          </a:prstGeom>
        </p:spPr>
      </p:pic>
      <p:sp>
        <p:nvSpPr>
          <p:cNvPr id="10" name="TextBox 9"/>
          <p:cNvSpPr txBox="1"/>
          <p:nvPr userDrawn="1"/>
        </p:nvSpPr>
        <p:spPr>
          <a:xfrm>
            <a:off x="10439400" y="152400"/>
            <a:ext cx="1600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600" b="1" dirty="0" smtClean="0">
                <a:solidFill>
                  <a:schemeClr val="bg1"/>
                </a:solidFill>
              </a:rPr>
              <a:t>Abhipedia</a:t>
            </a:r>
            <a:r>
              <a:rPr lang="en-US" sz="1600" b="1" baseline="0" dirty="0" smtClean="0">
                <a:solidFill>
                  <a:schemeClr val="bg1"/>
                </a:solidFill>
              </a:rPr>
              <a:t> </a:t>
            </a:r>
            <a:endParaRPr lang="en-US" sz="1600" b="1" dirty="0">
              <a:solidFill>
                <a:schemeClr val="bg1"/>
              </a:solidFill>
            </a:endParaRPr>
          </a:p>
        </p:txBody>
      </p:sp>
      <p:pic>
        <p:nvPicPr>
          <p:cNvPr id="11" name="Picture 10" descr="Abhipedia_Cartoon.png"/>
          <p:cNvPicPr>
            <a:picLocks noChangeAspect="1"/>
          </p:cNvPicPr>
          <p:nvPr userDrawn="1"/>
        </p:nvPicPr>
        <p:blipFill>
          <a:blip r:embed="rId3"/>
          <a:srcRect l="33962" t="18868" r="35849" b="18868"/>
          <a:stretch>
            <a:fillRect/>
          </a:stretch>
        </p:blipFill>
        <p:spPr>
          <a:xfrm>
            <a:off x="685800" y="533400"/>
            <a:ext cx="2057400" cy="42433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9736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www.abhipedia.abhimanu.com</a:t>
            </a:r>
            <a:endParaRPr lang="en-US" dirty="0" smtClean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b="1" smtClean="0"/>
              <a:t>Powered by Abhimanu IAS , mail at info@ abhimanu.com..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893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0" y="762000"/>
            <a:ext cx="7581900" cy="541020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www.abhipedia.abhimanu.com</a:t>
            </a:r>
            <a:endParaRPr lang="en-US" dirty="0" smtClean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b="1" smtClean="0"/>
              <a:t>Powered by Abhimanu IAS , mail at info@ abhimanu.com..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5152224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5"/>
            <a:ext cx="103632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www.abhipedia.abhimanu.com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Powered by Abhimanu IAS , mail at info@ abhimanu.com..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CD640-67D4-421F-AFAC-187D7A10863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www.abhipedia.abhimanu.com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Powered by Abhimanu IAS , mail at info@ abhimanu.com..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CD640-67D4-421F-AFAC-187D7A10863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613" y="4406900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613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www.abhipedia.abhimanu.com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Powered by Abhimanu IAS , mail at info@ abhimanu.com..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CD640-67D4-421F-AFAC-187D7A10863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0"/>
            <a:ext cx="54102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600200"/>
            <a:ext cx="54102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www.abhipedia.abhimanu.com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Powered by Abhimanu IAS , mail at info@ abhimanu.com.. 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CD640-67D4-421F-AFAC-187D7A10863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3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3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2838" y="1535113"/>
            <a:ext cx="5389562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2838" y="2174875"/>
            <a:ext cx="5389562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www.abhipedia.abhimanu.com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Powered by Abhimanu IAS , mail at info@ abhimanu.com.. 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CD640-67D4-421F-AFAC-187D7A10863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www.abhipedia.abhimanu.com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Powered by Abhimanu IAS , mail at info@ abhimanu.com.. 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CD640-67D4-421F-AFAC-187D7A10863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www.abhipedia.abhimanu.com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Powered by Abhimanu IAS , mail at info@ abhimanu.com.. 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CD640-67D4-421F-AFAC-187D7A10863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40116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7263" y="273050"/>
            <a:ext cx="681513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1435100"/>
            <a:ext cx="40116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www.abhipedia.abhimanu.com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Powered by Abhimanu IAS , mail at info@ abhimanu.com.. 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CD640-67D4-421F-AFAC-187D7A10863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4128" y="2377440"/>
            <a:ext cx="9720071" cy="402336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1400" b="1"/>
            </a:lvl1pPr>
          </a:lstStyle>
          <a:p>
            <a:r>
              <a:rPr lang="en-US" smtClean="0"/>
              <a:t>www.abhipedia.abhimanu.com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b="1" dirty="0" smtClean="0"/>
              <a:t>Powered by Abhimanu IAS , mail at info@ abhimanu.com</a:t>
            </a:r>
            <a:r>
              <a:rPr lang="en-US" dirty="0" smtClean="0"/>
              <a:t>..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duotone>
              <a:prstClr val="black"/>
              <a:schemeClr val="accent3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" y="152400"/>
            <a:ext cx="457200" cy="457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450986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188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188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188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www.abhipedia.abhimanu.com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Powered by Abhimanu IAS , mail at info@ abhimanu.com.. 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CD640-67D4-421F-AFAC-187D7A10863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www.abhipedia.abhimanu.com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Powered by Abhimanu IAS , mail at info@ abhimanu.com..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CD640-67D4-421F-AFAC-187D7A10863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8"/>
            <a:ext cx="27432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8"/>
            <a:ext cx="80772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www.abhipedia.abhimanu.com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Powered by Abhimanu IAS , mail at info@ abhimanu.com..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CD640-67D4-421F-AFAC-187D7A10863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-1"/>
            <a:ext cx="12192000" cy="4572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0000"/>
                    <a:lumOff val="1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www.abhipedia.abhimanu.com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b="1" smtClean="0"/>
              <a:t>Powered by Abhimanu IAS , mail at info@ abhimanu.com..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>
            <a:duotone>
              <a:prstClr val="black"/>
              <a:schemeClr val="accent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" y="152400"/>
            <a:ext cx="457200" cy="457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37380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8" y="2286000"/>
            <a:ext cx="4754880" cy="402336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www.abhipedia.abhimanu.com</a:t>
            </a:r>
            <a:endParaRPr lang="en-US" dirty="0" smtClean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b="1" smtClean="0"/>
              <a:t>Powered by Abhimanu IAS , mail at info@ abhimanu.com..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duotone>
              <a:prstClr val="black"/>
              <a:schemeClr val="accent3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" y="76200"/>
            <a:ext cx="457200" cy="457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67552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2">
                    <a:lumMod val="75000"/>
                  </a:schemeClr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 lIns="45720" rIns="4572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89320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89320" y="2967788"/>
            <a:ext cx="4754880" cy="3341572"/>
          </a:xfrm>
        </p:spPr>
        <p:txBody>
          <a:bodyPr lIns="45720" rIns="4572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www.abhipedia.abhimanu.com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b="1" smtClean="0"/>
              <a:t>Powered by Abhimanu IAS , mail at info@ abhimanu.com.. 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8533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www.abhipedia.abhimanu.com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b="1" smtClean="0"/>
              <a:t>Powered by Abhimanu IAS , mail at info@ abhimanu.com..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10115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www.abhipedia.abhimanu.com</a:t>
            </a:r>
            <a:endParaRPr lang="en-US" dirty="0" smtClean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b="1" smtClean="0"/>
              <a:t>Powered by Abhimanu IAS , mail at info@ abhimanu.com..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>
            <a:duotone>
              <a:prstClr val="black"/>
              <a:schemeClr val="accent3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" y="76200"/>
            <a:ext cx="457200" cy="457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99724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 marL="457200" indent="-457200">
              <a:buClrTx/>
              <a:buFont typeface="+mj-lt"/>
              <a:buAutoNum type="alphaUcPeriod"/>
              <a:defRPr sz="2400"/>
            </a:lvl1pPr>
            <a:lvl2pPr marL="585216" indent="-457200">
              <a:buClrTx/>
              <a:buFont typeface="+mj-lt"/>
              <a:buAutoNum type="alphaUcPeriod"/>
              <a:defRPr sz="2000"/>
            </a:lvl2pPr>
            <a:lvl3pPr marL="653796" indent="-342900">
              <a:buClrTx/>
              <a:buFont typeface="+mj-lt"/>
              <a:buAutoNum type="alphaUcPeriod"/>
              <a:defRPr sz="1600"/>
            </a:lvl3pPr>
            <a:lvl4pPr marL="800100" indent="-342900">
              <a:buClrTx/>
              <a:buFont typeface="+mj-lt"/>
              <a:buAutoNum type="alphaUcPeriod"/>
              <a:defRPr sz="1600"/>
            </a:lvl4pPr>
            <a:lvl5pPr marL="982980" indent="-342900">
              <a:buClrTx/>
              <a:buFont typeface="+mj-lt"/>
              <a:buAutoNum type="alphaUcPeriod"/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www.abhipedia.abhimanu.com</a:t>
            </a:r>
            <a:endParaRPr lang="en-US" dirty="0" smtClean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b="1" smtClean="0"/>
              <a:t>Powered by Abhimanu IAS , mail at info@ abhimanu.com..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12540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2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0000"/>
                    <a:lumOff val="10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www.abhipedia.abhimanu.com</a:t>
            </a:r>
            <a:endParaRPr lang="en-US" dirty="0" smtClean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b="1" smtClean="0"/>
              <a:t>Powered by Abhimanu IAS , mail at info@ abhimanu.com..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E5644-1E61-4311-A31E-84CB9C7AA8A9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>
            <a:duotone>
              <a:prstClr val="black"/>
              <a:schemeClr val="accent3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" y="76200"/>
            <a:ext cx="457200" cy="457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14585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1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8" y="6470704"/>
            <a:ext cx="2154142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000">
                <a:solidFill>
                  <a:schemeClr val="tx1">
                    <a:lumMod val="90000"/>
                    <a:lumOff val="10000"/>
                  </a:schemeClr>
                </a:solidFill>
                <a:latin typeface="+mj-lt"/>
              </a:defRPr>
            </a:lvl1pPr>
          </a:lstStyle>
          <a:p>
            <a:r>
              <a:rPr lang="en-US" smtClean="0"/>
              <a:t>www.abhipedia.abhimanu.com</a:t>
            </a:r>
            <a:endParaRPr lang="en-US" dirty="0" smtClean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8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0000"/>
                    <a:lumOff val="10000"/>
                  </a:schemeClr>
                </a:solidFill>
                <a:latin typeface="+mj-lt"/>
              </a:defRPr>
            </a:lvl1pPr>
          </a:lstStyle>
          <a:p>
            <a:r>
              <a:rPr lang="en-US" b="1" smtClean="0"/>
              <a:t>Powered by Abhimanu IAS , mail at info@ abhimanu.com..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4" y="6470704"/>
            <a:ext cx="973666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0000"/>
                    <a:lumOff val="10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 userDrawn="1"/>
        </p:nvSpPr>
        <p:spPr>
          <a:xfrm>
            <a:off x="10439400" y="152400"/>
            <a:ext cx="1600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600" b="1" dirty="0" smtClean="0">
                <a:solidFill>
                  <a:schemeClr val="accent5">
                    <a:lumMod val="75000"/>
                  </a:schemeClr>
                </a:solidFill>
              </a:rPr>
              <a:t>Abhipedia</a:t>
            </a:r>
            <a:r>
              <a:rPr lang="en-US" sz="1600" b="1" baseline="0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endParaRPr lang="en-US" sz="1600" b="1" dirty="0">
              <a:solidFill>
                <a:schemeClr val="accent5">
                  <a:lumMod val="75000"/>
                </a:schemeClr>
              </a:solidFill>
            </a:endParaRPr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13">
            <a:duotone>
              <a:prstClr val="black"/>
              <a:schemeClr val="accent3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" y="152400"/>
            <a:ext cx="457200" cy="457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1308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0" r:id="rId1"/>
    <p:sldLayoutId id="2147483711" r:id="rId2"/>
    <p:sldLayoutId id="2147483712" r:id="rId3"/>
    <p:sldLayoutId id="2147483713" r:id="rId4"/>
    <p:sldLayoutId id="2147483714" r:id="rId5"/>
    <p:sldLayoutId id="2147483715" r:id="rId6"/>
    <p:sldLayoutId id="2147483716" r:id="rId7"/>
    <p:sldLayoutId id="2147483717" r:id="rId8"/>
    <p:sldLayoutId id="2147483718" r:id="rId9"/>
    <p:sldLayoutId id="2147483719" r:id="rId10"/>
    <p:sldLayoutId id="2147483720" r:id="rId11"/>
  </p:sldLayoutIdLst>
  <p:hf hdr="0" dt="0"/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0000"/>
              <a:lumOff val="10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2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0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www.abhipedia.abhimanu.com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Powered by Abhimanu IAS , mail at info@ abhimanu.com..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ACD640-67D4-421F-AFAC-187D7A10863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2" r:id="rId1"/>
    <p:sldLayoutId id="2147483723" r:id="rId2"/>
    <p:sldLayoutId id="2147483724" r:id="rId3"/>
    <p:sldLayoutId id="2147483725" r:id="rId4"/>
    <p:sldLayoutId id="2147483726" r:id="rId5"/>
    <p:sldLayoutId id="2147483727" r:id="rId6"/>
    <p:sldLayoutId id="2147483728" r:id="rId7"/>
    <p:sldLayoutId id="2147483729" r:id="rId8"/>
    <p:sldLayoutId id="2147483730" r:id="rId9"/>
    <p:sldLayoutId id="2147483731" r:id="rId10"/>
    <p:sldLayoutId id="2147483732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7.jpeg"/><Relationship Id="rId4" Type="http://schemas.openxmlformats.org/officeDocument/2006/relationships/image" Target="../media/image8.wmf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7.jpeg"/><Relationship Id="rId4" Type="http://schemas.openxmlformats.org/officeDocument/2006/relationships/image" Target="../media/image9.wmf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10.wmf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5" Type="http://schemas.openxmlformats.org/officeDocument/2006/relationships/image" Target="../media/image7.jpeg"/><Relationship Id="rId4" Type="http://schemas.openxmlformats.org/officeDocument/2006/relationships/image" Target="../media/image11.wmf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5" Type="http://schemas.openxmlformats.org/officeDocument/2006/relationships/image" Target="../media/image7.jpeg"/><Relationship Id="rId4" Type="http://schemas.openxmlformats.org/officeDocument/2006/relationships/image" Target="../media/image12.wmf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572000"/>
            <a:ext cx="7772400" cy="1463040"/>
          </a:xfrm>
        </p:spPr>
        <p:txBody>
          <a:bodyPr/>
          <a:lstStyle/>
          <a:p>
            <a:r>
              <a:rPr lang="en-US" b="1" dirty="0" smtClean="0"/>
              <a:t>Time Speed and distance </a:t>
            </a:r>
            <a:endParaRPr lang="en-US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Mrs. </a:t>
            </a:r>
            <a:r>
              <a:rPr lang="en-US" dirty="0" err="1" smtClean="0"/>
              <a:t>Munesh</a:t>
            </a:r>
            <a:r>
              <a:rPr lang="en-US" dirty="0" smtClean="0"/>
              <a:t> , Faculty </a:t>
            </a:r>
            <a:r>
              <a:rPr lang="en-US" dirty="0" err="1" smtClean="0"/>
              <a:t>Abhipedia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3886200" y="1905000"/>
            <a:ext cx="5791200" cy="14630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 defTabSz="914400" rtl="0" eaLnBrk="1" latinLnBrk="0" hangingPunct="1">
              <a:lnSpc>
                <a:spcPct val="80000"/>
              </a:lnSpc>
              <a:spcBef>
                <a:spcPct val="0"/>
              </a:spcBef>
              <a:buNone/>
              <a:defRPr sz="5000" kern="1200" cap="all" spc="200" baseline="0">
                <a:solidFill>
                  <a:schemeClr val="tx1">
                    <a:lumMod val="90000"/>
                    <a:lumOff val="1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9900" b="1" dirty="0" err="1" smtClean="0"/>
              <a:t>csat</a:t>
            </a:r>
            <a:endParaRPr lang="en-US" sz="19900" b="1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b="1" smtClean="0"/>
              <a:t>Powered by Abhimanu IAS , mail at info@ abhimanu.com..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24755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1066799"/>
            <a:ext cx="10591800" cy="5059365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4000" dirty="0" smtClean="0"/>
              <a:t>Relative Speed</a:t>
            </a:r>
          </a:p>
          <a:p>
            <a:pPr>
              <a:buNone/>
            </a:pPr>
            <a:r>
              <a:rPr lang="en-US" sz="2400" dirty="0" smtClean="0"/>
              <a:t>When two bodies A and B are moving with speed a km/h and b km/h respectively, then the relative speed of two bodies is</a:t>
            </a:r>
          </a:p>
          <a:p>
            <a:pPr>
              <a:buNone/>
            </a:pPr>
            <a:endParaRPr lang="en-US" sz="2400" dirty="0" smtClean="0"/>
          </a:p>
          <a:p>
            <a:pPr>
              <a:buNone/>
            </a:pPr>
            <a:r>
              <a:rPr lang="en-US" sz="2400" dirty="0" smtClean="0"/>
              <a:t> (</a:t>
            </a:r>
            <a:r>
              <a:rPr lang="en-US" sz="2400" dirty="0" err="1" smtClean="0"/>
              <a:t>i</a:t>
            </a:r>
            <a:r>
              <a:rPr lang="en-US" sz="2400" dirty="0" smtClean="0"/>
              <a:t>) (a + b) km/h (if they are moving in opposite direction) </a:t>
            </a:r>
          </a:p>
          <a:p>
            <a:pPr>
              <a:buNone/>
            </a:pPr>
            <a:r>
              <a:rPr lang="en-US" sz="2400" dirty="0" smtClean="0"/>
              <a:t>(ii) (a - b) km/h (if they are moving in same direction)</a:t>
            </a:r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1CE3A7-26B8-46E2-8AB3-95BA5C3E94CD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b="1" smtClean="0"/>
              <a:t>Powered by Abhimanu IAS , mail at info@ abhimanu.com</a:t>
            </a:r>
            <a:r>
              <a:rPr lang="en-US" smtClean="0"/>
              <a:t>..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884236"/>
            <a:ext cx="10515600" cy="5440364"/>
          </a:xfrm>
        </p:spPr>
        <p:txBody>
          <a:bodyPr>
            <a:normAutofit/>
          </a:bodyPr>
          <a:lstStyle/>
          <a:p>
            <a:pPr>
              <a:buNone/>
            </a:pPr>
            <a:endParaRPr lang="en-US" sz="2700" dirty="0" smtClean="0"/>
          </a:p>
          <a:p>
            <a:pPr>
              <a:buNone/>
            </a:pPr>
            <a:endParaRPr lang="en-US" sz="2700" dirty="0" smtClean="0"/>
          </a:p>
          <a:p>
            <a:pPr>
              <a:buNone/>
            </a:pPr>
            <a:r>
              <a:rPr lang="en-US" sz="2700" dirty="0" smtClean="0"/>
              <a:t>Average Speed= </a:t>
            </a:r>
            <a:endParaRPr lang="en-US" sz="2700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1CE3A7-26B8-46E2-8AB3-95BA5C3E94CD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3581400" y="1828800"/>
            <a:ext cx="2743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Total Distance</a:t>
            </a:r>
            <a:endParaRPr lang="en-US" sz="2400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3581400" y="2286000"/>
            <a:ext cx="198120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3657600" y="2286000"/>
            <a:ext cx="2743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Total Time</a:t>
            </a:r>
            <a:endParaRPr lang="en-US" sz="2400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b="1" smtClean="0"/>
              <a:t>Powered by Abhimanu IAS , mail at info@ abhimanu.com</a:t>
            </a:r>
            <a:r>
              <a:rPr lang="en-US" smtClean="0"/>
              <a:t>..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889000"/>
            <a:ext cx="10591800" cy="4525963"/>
          </a:xfrm>
        </p:spPr>
        <p:txBody>
          <a:bodyPr vert="horz" lIns="45720" tIns="45720" rIns="45720" bIns="45720" rtlCol="0">
            <a:normAutofit/>
          </a:bodyPr>
          <a:lstStyle/>
          <a:p>
            <a:pPr>
              <a:buNone/>
            </a:pPr>
            <a:r>
              <a:rPr lang="en-US" sz="2200" dirty="0" smtClean="0"/>
              <a:t>Q.3 A person covers a distance of 20 km by bus in 35 min. After de boarding the bus, he took  rest for 20 min and covers another 10 km by a taxi in 20 min. Find his average speed for the whole journey.	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1CE3A7-26B8-46E2-8AB3-95BA5C3E94CD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b="1" smtClean="0"/>
              <a:t>Powered by Abhimanu IAS , mail at info@ abhimanu.com</a:t>
            </a:r>
            <a:r>
              <a:rPr lang="en-US" smtClean="0"/>
              <a:t>..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4128" y="914400"/>
            <a:ext cx="9720071" cy="4023360"/>
          </a:xfrm>
        </p:spPr>
        <p:txBody>
          <a:bodyPr vert="horz" lIns="45720" tIns="45720" rIns="45720" bIns="45720" rtlCol="0">
            <a:normAutofit/>
          </a:bodyPr>
          <a:lstStyle/>
          <a:p>
            <a:pPr>
              <a:buNone/>
            </a:pPr>
            <a:r>
              <a:rPr lang="en-US" sz="2200" dirty="0" smtClean="0"/>
              <a:t>When a certain distance is covered at speed A and the same distance is covered at speed B, then the </a:t>
            </a:r>
          </a:p>
          <a:p>
            <a:pPr>
              <a:buNone/>
            </a:pPr>
            <a:endParaRPr lang="en-US" sz="2200" dirty="0" smtClean="0"/>
          </a:p>
          <a:p>
            <a:pPr>
              <a:buNone/>
            </a:pPr>
            <a:r>
              <a:rPr lang="en-US" sz="2200" dirty="0" smtClean="0"/>
              <a:t>    Average speed during the whole journey is</a:t>
            </a:r>
            <a:endParaRPr lang="en-US" sz="2200" dirty="0"/>
          </a:p>
        </p:txBody>
      </p:sp>
      <p:graphicFrame>
        <p:nvGraphicFramePr>
          <p:cNvPr id="24578" name="Object 2"/>
          <p:cNvGraphicFramePr>
            <a:graphicFrameLocks noChangeAspect="1"/>
          </p:cNvGraphicFramePr>
          <p:nvPr/>
        </p:nvGraphicFramePr>
        <p:xfrm>
          <a:off x="6324601" y="2057400"/>
          <a:ext cx="875902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2" name="Equation" r:id="rId3" imgW="368280" imgH="393480" progId="Equation.3">
                  <p:embed/>
                </p:oleObj>
              </mc:Choice>
              <mc:Fallback>
                <p:oleObj name="Equation" r:id="rId3" imgW="368280" imgH="393480" progId="Equation.3">
                  <p:embed/>
                  <p:pic>
                    <p:nvPicPr>
                      <p:cNvPr id="0" name="Picture 2" descr="Parchment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24601" y="2057400"/>
                        <a:ext cx="875902" cy="609600"/>
                      </a:xfrm>
                      <a:prstGeom prst="rect">
                        <a:avLst/>
                      </a:prstGeom>
                      <a:blipFill dpi="0" rotWithShape="0">
                        <a:blip r:embed="rId5"/>
                        <a:srcRect/>
                        <a:tile tx="0" ty="0" sx="100000" sy="100000" flip="none" algn="tl"/>
                      </a:blip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1CE3A7-26B8-46E2-8AB3-95BA5C3E94CD}" type="slidenum">
              <a:rPr lang="en-US" smtClean="0"/>
              <a:pPr/>
              <a:t>13</a:t>
            </a:fld>
            <a:endParaRPr lang="en-US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b="1" smtClean="0"/>
              <a:t>Powered by Abhimanu IAS , mail at info@ abhimanu.com</a:t>
            </a:r>
            <a:r>
              <a:rPr lang="en-US" smtClean="0"/>
              <a:t>..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889000"/>
            <a:ext cx="10591800" cy="4525963"/>
          </a:xfrm>
        </p:spPr>
        <p:txBody>
          <a:bodyPr vert="horz" lIns="45720" tIns="45720" rIns="45720" bIns="45720" rtlCol="0">
            <a:normAutofit/>
          </a:bodyPr>
          <a:lstStyle/>
          <a:p>
            <a:pPr>
              <a:buNone/>
            </a:pPr>
            <a:r>
              <a:rPr lang="en-US" sz="2200" dirty="0" smtClean="0"/>
              <a:t>Q.4  </a:t>
            </a:r>
            <a:r>
              <a:rPr lang="en-US" sz="2200" dirty="0" err="1" smtClean="0"/>
              <a:t>Shanker</a:t>
            </a:r>
            <a:r>
              <a:rPr lang="en-US" sz="2200" dirty="0" smtClean="0"/>
              <a:t> covers a certain distance by car driving at 35 km/h and he returns back to the  starting point riding on a scooter with a speed of 25 km/h. Find the average speed for the whole   journey.	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1CE3A7-26B8-46E2-8AB3-95BA5C3E94CD}" type="slidenum">
              <a:rPr lang="en-US" smtClean="0"/>
              <a:pPr/>
              <a:t>14</a:t>
            </a:fld>
            <a:endParaRPr lang="en-US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b="1" smtClean="0"/>
              <a:t>Powered by Abhimanu IAS , mail at info@ abhimanu.com</a:t>
            </a:r>
            <a:r>
              <a:rPr lang="en-US" smtClean="0"/>
              <a:t>..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889000"/>
            <a:ext cx="10591800" cy="4525963"/>
          </a:xfrm>
        </p:spPr>
        <p:txBody>
          <a:bodyPr vert="horz" lIns="45720" tIns="45720" rIns="45720" bIns="45720" rtlCol="0">
            <a:normAutofit/>
          </a:bodyPr>
          <a:lstStyle/>
          <a:p>
            <a:pPr>
              <a:buNone/>
            </a:pPr>
            <a:r>
              <a:rPr lang="en-US" sz="2200" dirty="0" smtClean="0"/>
              <a:t>Q.5 A person covers a certain distance by car at a speed of 25 km/h and comes back at a speed of 40 km/h. What is his average speed during his travel?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1CE3A7-26B8-46E2-8AB3-95BA5C3E94CD}" type="slidenum">
              <a:rPr lang="en-US" smtClean="0"/>
              <a:pPr/>
              <a:t>15</a:t>
            </a:fld>
            <a:endParaRPr lang="en-US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b="1" smtClean="0"/>
              <a:t>Powered by Abhimanu IAS , mail at info@ abhimanu.com</a:t>
            </a:r>
            <a:r>
              <a:rPr lang="en-US" smtClean="0"/>
              <a:t>..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If a person covers three equal distance at speed of A km/h ,B km/</a:t>
            </a:r>
            <a:r>
              <a:rPr lang="en-US" sz="2400" dirty="0" err="1" smtClean="0"/>
              <a:t>h,C</a:t>
            </a:r>
            <a:r>
              <a:rPr lang="en-US" sz="2400" dirty="0" smtClean="0"/>
              <a:t> km/h respectively ,then the average speed during the whole journey be</a:t>
            </a:r>
          </a:p>
          <a:p>
            <a:endParaRPr lang="en-US" dirty="0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3810000" y="3276600"/>
          <a:ext cx="2514600" cy="660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6" name="Equation" r:id="rId3" imgW="939600" imgH="393480" progId="Equation.3">
                  <p:embed/>
                </p:oleObj>
              </mc:Choice>
              <mc:Fallback>
                <p:oleObj name="Equation" r:id="rId3" imgW="939600" imgH="393480" progId="Equation.3">
                  <p:embed/>
                  <p:pic>
                    <p:nvPicPr>
                      <p:cNvPr id="0" name="Picture 2" descr="Parchment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0" y="3276600"/>
                        <a:ext cx="2514600" cy="660400"/>
                      </a:xfrm>
                      <a:prstGeom prst="rect">
                        <a:avLst/>
                      </a:prstGeom>
                      <a:blipFill dpi="0" rotWithShape="0">
                        <a:blip r:embed="rId5"/>
                        <a:srcRect/>
                        <a:tile tx="0" ty="0" sx="100000" sy="100000" flip="none" algn="tl"/>
                      </a:blip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1CE3A7-26B8-46E2-8AB3-95BA5C3E94CD}" type="slidenum">
              <a:rPr lang="en-US" smtClean="0"/>
              <a:pPr/>
              <a:t>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b="1" smtClean="0"/>
              <a:t>Powered by Abhimanu IAS , mail at info@ abhimanu.com</a:t>
            </a:r>
            <a:r>
              <a:rPr lang="en-US" smtClean="0"/>
              <a:t>..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1193800"/>
            <a:ext cx="10998200" cy="4525963"/>
          </a:xfrm>
        </p:spPr>
        <p:txBody>
          <a:bodyPr vert="horz" lIns="45720" tIns="45720" rIns="45720" bIns="45720" rtlCol="0">
            <a:normAutofit/>
          </a:bodyPr>
          <a:lstStyle/>
          <a:p>
            <a:pPr>
              <a:buNone/>
            </a:pPr>
            <a:r>
              <a:rPr lang="en-US" sz="2200" dirty="0" smtClean="0"/>
              <a:t>Q.6 If a person covers three equal distances at the speed of 30 km/h, 15 km/h and 10 km/h respectively, then find out his average speed during the whole journey.</a:t>
            </a:r>
          </a:p>
          <a:p>
            <a:pPr>
              <a:buNone/>
            </a:pPr>
            <a:r>
              <a:rPr lang="en-US" sz="2200" dirty="0" smtClean="0"/>
              <a:t>								</a:t>
            </a:r>
            <a:endParaRPr lang="en-US" sz="2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1CE3A7-26B8-46E2-8AB3-95BA5C3E94CD}" type="slidenum">
              <a:rPr lang="en-US" smtClean="0"/>
              <a:pPr/>
              <a:t>17</a:t>
            </a:fld>
            <a:endParaRPr lang="en-US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b="1" smtClean="0"/>
              <a:t>Powered by Abhimanu IAS , mail at info@ abhimanu.com</a:t>
            </a:r>
            <a:r>
              <a:rPr lang="en-US" smtClean="0"/>
              <a:t>..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4128" y="838200"/>
            <a:ext cx="9720071" cy="402336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400" dirty="0" smtClean="0"/>
              <a:t>If distance </a:t>
            </a:r>
            <a:r>
              <a:rPr lang="en-US" sz="2400" i="1" dirty="0" smtClean="0"/>
              <a:t>P is covered with speed x, distance Q is covered with speed y and distance R is  </a:t>
            </a:r>
            <a:r>
              <a:rPr lang="en-US" sz="2400" dirty="0" smtClean="0"/>
              <a:t>covered with speed z, then for the whole journey,</a:t>
            </a:r>
          </a:p>
          <a:p>
            <a:pPr>
              <a:buNone/>
            </a:pPr>
            <a:endParaRPr lang="en-US" sz="2400" dirty="0" smtClean="0"/>
          </a:p>
          <a:p>
            <a:pPr>
              <a:buNone/>
            </a:pPr>
            <a:r>
              <a:rPr lang="en-US" sz="2400" dirty="0" smtClean="0"/>
              <a:t>Average speed=</a:t>
            </a:r>
            <a:endParaRPr lang="en-US" sz="2400" dirty="0"/>
          </a:p>
        </p:txBody>
      </p:sp>
      <p:graphicFrame>
        <p:nvGraphicFramePr>
          <p:cNvPr id="32771" name="Object 3"/>
          <p:cNvGraphicFramePr>
            <a:graphicFrameLocks noChangeAspect="1"/>
          </p:cNvGraphicFramePr>
          <p:nvPr/>
        </p:nvGraphicFramePr>
        <p:xfrm>
          <a:off x="3429001" y="1828800"/>
          <a:ext cx="2590800" cy="1021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44" name="Equation" r:id="rId3" imgW="965160" imgH="583920" progId="Equation.3">
                  <p:embed/>
                </p:oleObj>
              </mc:Choice>
              <mc:Fallback>
                <p:oleObj name="Equation" r:id="rId3" imgW="965160" imgH="58392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9001" y="1828800"/>
                        <a:ext cx="2590800" cy="10218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1CE3A7-26B8-46E2-8AB3-95BA5C3E94CD}" type="slidenum">
              <a:rPr lang="en-US" smtClean="0"/>
              <a:pPr/>
              <a:t>18</a:t>
            </a:fld>
            <a:endParaRPr lang="en-US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b="1" smtClean="0"/>
              <a:t>Powered by Abhimanu IAS , mail at info@ abhimanu.com</a:t>
            </a:r>
            <a:r>
              <a:rPr lang="en-US" smtClean="0"/>
              <a:t>..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838200"/>
            <a:ext cx="10922000" cy="4525963"/>
          </a:xfrm>
        </p:spPr>
        <p:txBody>
          <a:bodyPr vert="horz" lIns="45720" tIns="45720" rIns="45720" bIns="45720" rtlCol="0">
            <a:normAutofit/>
          </a:bodyPr>
          <a:lstStyle/>
          <a:p>
            <a:pPr>
              <a:buNone/>
            </a:pPr>
            <a:r>
              <a:rPr lang="en-US" sz="2200" dirty="0" smtClean="0"/>
              <a:t>Q.7 A person covers 20 km distance with a speed of 5 km/h, then he covers the next 15 km with a speed of 3 km/h and the last 10 km is covered by him with a speed of 2 km/h. Find out his average speed for the whole journey</a:t>
            </a:r>
          </a:p>
          <a:p>
            <a:pPr marL="91440" lvl="1" indent="-91440">
              <a:spcBef>
                <a:spcPts val="1200"/>
              </a:spcBef>
              <a:spcAft>
                <a:spcPts val="200"/>
              </a:spcAft>
              <a:buSzPct val="100000"/>
              <a:buNone/>
            </a:pPr>
            <a:r>
              <a:rPr lang="en-US" sz="2200" dirty="0" smtClean="0"/>
              <a:t>								</a:t>
            </a:r>
          </a:p>
          <a:p>
            <a:pPr marL="91440" lvl="1" indent="-91440">
              <a:spcBef>
                <a:spcPts val="1200"/>
              </a:spcBef>
              <a:spcAft>
                <a:spcPts val="200"/>
              </a:spcAft>
              <a:buSzPct val="100000"/>
              <a:buNone/>
            </a:pPr>
            <a:endParaRPr lang="en-US" sz="2200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1CE3A7-26B8-46E2-8AB3-95BA5C3E94CD}" type="slidenum">
              <a:rPr lang="en-US" smtClean="0"/>
              <a:pPr/>
              <a:t>19</a:t>
            </a:fld>
            <a:endParaRPr lang="en-US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b="1" smtClean="0"/>
              <a:t>Powered by Abhimanu IAS , mail at info@ abhimanu.com</a:t>
            </a:r>
            <a:r>
              <a:rPr lang="en-US" smtClean="0"/>
              <a:t>..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Speed Time and distance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4128" y="1828800"/>
            <a:ext cx="9720071" cy="402336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2800" b="1" u="sng" dirty="0" smtClean="0"/>
              <a:t>Speed</a:t>
            </a:r>
          </a:p>
          <a:p>
            <a:pPr>
              <a:buNone/>
            </a:pPr>
            <a:r>
              <a:rPr lang="en-US" sz="2000" dirty="0" smtClean="0"/>
              <a:t>The rate at which a body or an object travels to cover a certain distance is called speed of that body. </a:t>
            </a:r>
          </a:p>
          <a:p>
            <a:pPr>
              <a:buNone/>
            </a:pPr>
            <a:r>
              <a:rPr lang="en-US" sz="2000" dirty="0" smtClean="0"/>
              <a:t>Speed is the distance covered by an object in unit time.</a:t>
            </a:r>
          </a:p>
          <a:p>
            <a:pPr>
              <a:buNone/>
            </a:pPr>
            <a:r>
              <a:rPr lang="en-US" sz="3200" b="1" u="sng" dirty="0" smtClean="0"/>
              <a:t>Time</a:t>
            </a:r>
          </a:p>
          <a:p>
            <a:pPr>
              <a:buNone/>
            </a:pPr>
            <a:r>
              <a:rPr lang="en-US" sz="2000" dirty="0" smtClean="0"/>
              <a:t>The duration in hours, minutes or seconds spent to cover a certain distance is called the time.</a:t>
            </a:r>
          </a:p>
          <a:p>
            <a:pPr>
              <a:buNone/>
            </a:pPr>
            <a:r>
              <a:rPr lang="en-US" sz="2800" b="1" u="sng" dirty="0" smtClean="0"/>
              <a:t>Distance</a:t>
            </a:r>
          </a:p>
          <a:p>
            <a:pPr>
              <a:buNone/>
            </a:pPr>
            <a:r>
              <a:rPr lang="en-US" sz="2000" dirty="0" smtClean="0"/>
              <a:t>The length of the path travelled by any object or a person between two places is known as distance.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1CE3A7-26B8-46E2-8AB3-95BA5C3E94CD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b="1" smtClean="0"/>
              <a:t>Powered by Abhimanu IAS , mail at info@ abhimanu.com</a:t>
            </a:r>
            <a:r>
              <a:rPr lang="en-US" smtClean="0"/>
              <a:t>..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84237"/>
            <a:ext cx="10439400" cy="4525963"/>
          </a:xfrm>
        </p:spPr>
        <p:txBody>
          <a:bodyPr vert="horz" lIns="45720" tIns="45720" rIns="45720" bIns="45720" rtlCol="0">
            <a:normAutofit/>
          </a:bodyPr>
          <a:lstStyle/>
          <a:p>
            <a:pPr>
              <a:buNone/>
            </a:pPr>
            <a:r>
              <a:rPr lang="en-US" sz="2200" dirty="0" smtClean="0"/>
              <a:t>Q.8    Mr. Sharma travels by car and covers 25% of his journey with a speed of 10 km/h, 45% of his journey with a speed of 5 km/h and remaining 30% of his journey with a speed of 15 km/h. What will be the average speed of Mr. Sharma for the whole journey?						</a:t>
            </a:r>
          </a:p>
          <a:p>
            <a:pPr>
              <a:buNone/>
            </a:pPr>
            <a:endParaRPr lang="en-US" sz="2200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1CE3A7-26B8-46E2-8AB3-95BA5C3E94CD}" type="slidenum">
              <a:rPr lang="en-US" smtClean="0"/>
              <a:pPr/>
              <a:t>20</a:t>
            </a:fld>
            <a:endParaRPr lang="en-US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b="1" smtClean="0"/>
              <a:t>Powered by Abhimanu IAS , mail at info@ abhimanu.com</a:t>
            </a:r>
            <a:r>
              <a:rPr lang="en-US" smtClean="0"/>
              <a:t>..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4128" y="2362200"/>
            <a:ext cx="9720071" cy="402336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400" dirty="0" smtClean="0"/>
              <a:t>   A man cover a certain distance with x km/hr &amp; come back with y km/hr. He takes t hrs to go and come back. </a:t>
            </a:r>
          </a:p>
          <a:p>
            <a:pPr>
              <a:buNone/>
            </a:pPr>
            <a:endParaRPr lang="en-US" sz="2400" dirty="0" smtClean="0"/>
          </a:p>
          <a:p>
            <a:pPr>
              <a:buNone/>
            </a:pPr>
            <a:r>
              <a:rPr lang="en-US" sz="2400" dirty="0" smtClean="0"/>
              <a:t>    Distance=</a:t>
            </a:r>
            <a:endParaRPr lang="en-US" sz="2400" dirty="0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2743200" y="3505200"/>
          <a:ext cx="18288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0" name="Equation" r:id="rId3" imgW="545760" imgH="419040" progId="Equation.3">
                  <p:embed/>
                </p:oleObj>
              </mc:Choice>
              <mc:Fallback>
                <p:oleObj name="Equation" r:id="rId3" imgW="545760" imgH="419040" progId="Equation.3">
                  <p:embed/>
                  <p:pic>
                    <p:nvPicPr>
                      <p:cNvPr id="0" name="Picture 2" descr="Parchment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3200" y="3505200"/>
                        <a:ext cx="1828800" cy="914400"/>
                      </a:xfrm>
                      <a:prstGeom prst="rect">
                        <a:avLst/>
                      </a:prstGeom>
                      <a:blipFill dpi="0" rotWithShape="0">
                        <a:blip r:embed="rId5"/>
                        <a:srcRect/>
                        <a:tile tx="0" ty="0" sx="100000" sy="100000" flip="none" algn="tl"/>
                      </a:blip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1CE3A7-26B8-46E2-8AB3-95BA5C3E94CD}" type="slidenum">
              <a:rPr lang="en-US" smtClean="0"/>
              <a:pPr/>
              <a:t>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b="1" smtClean="0"/>
              <a:t>Powered by Abhimanu IAS , mail at info@ abhimanu.com</a:t>
            </a:r>
            <a:r>
              <a:rPr lang="en-US" smtClean="0"/>
              <a:t>..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092200"/>
            <a:ext cx="10668000" cy="4525963"/>
          </a:xfrm>
        </p:spPr>
        <p:txBody>
          <a:bodyPr vert="horz" lIns="45720" tIns="45720" rIns="45720" bIns="45720" rtlCol="0">
            <a:normAutofit/>
          </a:bodyPr>
          <a:lstStyle/>
          <a:p>
            <a:pPr>
              <a:buNone/>
            </a:pPr>
            <a:r>
              <a:rPr lang="en-US" sz="2200" dirty="0" smtClean="0"/>
              <a:t>Q.9  A boy goes to school at 3km/h and return at a speed of 2km/h. if he takes 5hrs. In all. Find the distance from his village. 	</a:t>
            </a:r>
          </a:p>
          <a:p>
            <a:pPr>
              <a:buNone/>
            </a:pPr>
            <a:r>
              <a:rPr lang="en-US" sz="2200" dirty="0" smtClean="0"/>
              <a:t>				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1CE3A7-26B8-46E2-8AB3-95BA5C3E94CD}" type="slidenum">
              <a:rPr lang="en-US" smtClean="0"/>
              <a:pPr/>
              <a:t>22</a:t>
            </a:fld>
            <a:endParaRPr lang="en-US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b="1" smtClean="0"/>
              <a:t>Powered by Abhimanu IAS , mail at info@ abhimanu.com</a:t>
            </a:r>
            <a:r>
              <a:rPr lang="en-US" smtClean="0"/>
              <a:t>..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092200"/>
            <a:ext cx="10668000" cy="4525963"/>
          </a:xfrm>
        </p:spPr>
        <p:txBody>
          <a:bodyPr vert="horz" lIns="45720" tIns="45720" rIns="45720" bIns="45720" rtlCol="0">
            <a:normAutofit/>
          </a:bodyPr>
          <a:lstStyle/>
          <a:p>
            <a:pPr>
              <a:buNone/>
            </a:pPr>
            <a:r>
              <a:rPr lang="en-US" sz="2200" dirty="0" smtClean="0"/>
              <a:t>Q.10 A man travel a certain distance by train @ 25 km/hr  and walk back @ 4km/hr. The whole journey took 5hr 48 min. What distance did he travel by train?									</a:t>
            </a:r>
          </a:p>
          <a:p>
            <a:pPr>
              <a:buNone/>
            </a:pPr>
            <a:r>
              <a:rPr lang="en-US" sz="2200" dirty="0" smtClean="0"/>
              <a:t>				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1CE3A7-26B8-46E2-8AB3-95BA5C3E94CD}" type="slidenum">
              <a:rPr lang="en-US" smtClean="0"/>
              <a:pPr/>
              <a:t>23</a:t>
            </a:fld>
            <a:endParaRPr lang="en-US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b="1" smtClean="0"/>
              <a:t>Powered by Abhimanu IAS , mail at info@ abhimanu.com</a:t>
            </a:r>
            <a:r>
              <a:rPr lang="en-US" smtClean="0"/>
              <a:t>..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Late/early concept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A Man goes a certain distance with X km/hr and he comes back y km/hr . If he takes t hrs more to come back than go. Find the distance.</a:t>
            </a:r>
          </a:p>
          <a:p>
            <a:endParaRPr lang="en-US" sz="2400" dirty="0" smtClean="0"/>
          </a:p>
          <a:p>
            <a:pPr>
              <a:buNone/>
            </a:pPr>
            <a:r>
              <a:rPr lang="en-US" sz="2400" dirty="0" smtClean="0"/>
              <a:t>				    *diff b/t time	</a:t>
            </a:r>
          </a:p>
          <a:p>
            <a:pPr>
              <a:buNone/>
            </a:pPr>
            <a:endParaRPr lang="en-US" sz="2400" dirty="0" smtClean="0"/>
          </a:p>
          <a:p>
            <a:pPr>
              <a:buNone/>
            </a:pPr>
            <a:endParaRPr lang="en-US" sz="2400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1CE3A7-26B8-46E2-8AB3-95BA5C3E94CD}" type="slidenum">
              <a:rPr lang="en-US" smtClean="0"/>
              <a:pPr/>
              <a:t>24</a:t>
            </a:fld>
            <a:endParaRPr lang="en-US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1447800" y="3505200"/>
          <a:ext cx="2391833" cy="80645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4" name="Equation" r:id="rId3" imgW="876240" imgH="393480" progId="Equation.3">
                  <p:embed/>
                </p:oleObj>
              </mc:Choice>
              <mc:Fallback>
                <p:oleObj name="Equation" r:id="rId3" imgW="876240" imgH="393480" progId="Equation.3">
                  <p:embed/>
                  <p:pic>
                    <p:nvPicPr>
                      <p:cNvPr id="0" name="Picture 2" descr="Parchment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7800" y="3505200"/>
                        <a:ext cx="2391833" cy="806451"/>
                      </a:xfrm>
                      <a:prstGeom prst="rect">
                        <a:avLst/>
                      </a:prstGeom>
                      <a:blipFill dpi="0" rotWithShape="0">
                        <a:blip r:embed="rId5"/>
                        <a:srcRect/>
                        <a:tile tx="0" ty="0" sx="100000" sy="100000" flip="none" algn="tl"/>
                      </a:blip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b="1" smtClean="0"/>
              <a:t>Powered by Abhimanu IAS , mail at info@ abhimanu.com</a:t>
            </a:r>
            <a:r>
              <a:rPr lang="en-US" smtClean="0"/>
              <a:t>..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787400"/>
            <a:ext cx="10668000" cy="4525963"/>
          </a:xfrm>
        </p:spPr>
        <p:txBody>
          <a:bodyPr vert="horz" lIns="45720" tIns="45720" rIns="45720" bIns="45720" rtlCol="0">
            <a:normAutofit/>
          </a:bodyPr>
          <a:lstStyle/>
          <a:p>
            <a:pPr>
              <a:buNone/>
            </a:pPr>
            <a:r>
              <a:rPr lang="en-US" sz="2200" dirty="0" smtClean="0"/>
              <a:t> Q.11   A man covers a certain distance from house to office  if he travels @30km/hr , then he is late by 10 min but if he travels @ 40 km/hr then he reaches his office 5 min earlier . Find the distance from home to office 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1CE3A7-26B8-46E2-8AB3-95BA5C3E94CD}" type="slidenum">
              <a:rPr lang="en-US" smtClean="0"/>
              <a:pPr/>
              <a:t>25</a:t>
            </a:fld>
            <a:endParaRPr lang="en-US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b="1" smtClean="0"/>
              <a:t>Powered by Abhimanu IAS , mail at info@ abhimanu.com</a:t>
            </a:r>
            <a:r>
              <a:rPr lang="en-US" smtClean="0"/>
              <a:t>..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990600" y="833437"/>
            <a:ext cx="10591800" cy="5643564"/>
          </a:xfrm>
        </p:spPr>
        <p:txBody>
          <a:bodyPr vert="horz" lIns="45720" tIns="45720" rIns="45720" bIns="45720" rtlCol="0">
            <a:normAutofit/>
          </a:bodyPr>
          <a:lstStyle/>
          <a:p>
            <a:pPr>
              <a:buNone/>
            </a:pPr>
            <a:r>
              <a:rPr lang="en-US" sz="2200" dirty="0" smtClean="0"/>
              <a:t>Q.12    A man covers a certain distance by 10 km/hr and becomes 15 min late . But if he travels the same  distance  with 12km/hr then he becomes  5 min late find the distance.	</a:t>
            </a:r>
          </a:p>
          <a:p>
            <a:pPr>
              <a:buNone/>
            </a:pPr>
            <a:endParaRPr lang="en-US" sz="2200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1CE3A7-26B8-46E2-8AB3-95BA5C3E94CD}" type="slidenum">
              <a:rPr lang="en-US" smtClean="0"/>
              <a:pPr/>
              <a:t>26</a:t>
            </a:fld>
            <a:endParaRPr lang="en-US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b="1" smtClean="0"/>
              <a:t>Powered by Abhimanu IAS , mail at info@ abhimanu.com</a:t>
            </a:r>
            <a:r>
              <a:rPr lang="en-US" smtClean="0"/>
              <a:t>..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14400"/>
            <a:ext cx="10515600" cy="4525963"/>
          </a:xfrm>
        </p:spPr>
        <p:txBody>
          <a:bodyPr vert="horz" lIns="45720" tIns="45720" rIns="45720" bIns="45720" rtlCol="0">
            <a:normAutofit/>
          </a:bodyPr>
          <a:lstStyle/>
          <a:p>
            <a:pPr>
              <a:buNone/>
            </a:pPr>
            <a:r>
              <a:rPr lang="en-US" sz="2200" dirty="0" smtClean="0"/>
              <a:t>Q13. A man increases his speed to 7/5 times of his original speed and reaches his office 20 min before to fixed time, then find the usual time taken by him?	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1CE3A7-26B8-46E2-8AB3-95BA5C3E94CD}" type="slidenum">
              <a:rPr lang="en-US" smtClean="0"/>
              <a:pPr/>
              <a:t>27</a:t>
            </a:fld>
            <a:endParaRPr lang="en-US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b="1" smtClean="0"/>
              <a:t>Powered by Abhimanu IAS , mail at info@ abhimanu.com</a:t>
            </a:r>
            <a:r>
              <a:rPr lang="en-US" smtClean="0"/>
              <a:t>..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960436"/>
            <a:ext cx="10591800" cy="5440364"/>
          </a:xfrm>
        </p:spPr>
        <p:txBody>
          <a:bodyPr vert="horz" lIns="45720" tIns="45720" rIns="45720" bIns="45720" rtlCol="0">
            <a:normAutofit/>
          </a:bodyPr>
          <a:lstStyle/>
          <a:p>
            <a:pPr>
              <a:buNone/>
            </a:pPr>
            <a:r>
              <a:rPr lang="en-US" sz="2200" dirty="0" smtClean="0"/>
              <a:t>Q.14	 Starting  from  his house one day , a student walks @ 2.5 km/hr 	and reaches his school 6 min late . Next day he increases his speed 1 km/hr and reaches the school 6 min earlier . How far is the 	school from his  house.</a:t>
            </a:r>
          </a:p>
          <a:p>
            <a:pPr>
              <a:buNone/>
            </a:pPr>
            <a:r>
              <a:rPr lang="en-US" sz="2200" dirty="0" smtClean="0"/>
              <a:t>A.  1.75 km</a:t>
            </a:r>
          </a:p>
          <a:p>
            <a:pPr>
              <a:buNone/>
            </a:pPr>
            <a:r>
              <a:rPr lang="en-US" sz="2200" dirty="0" smtClean="0"/>
              <a:t>B.   2 km</a:t>
            </a:r>
          </a:p>
          <a:p>
            <a:pPr>
              <a:buNone/>
            </a:pPr>
            <a:r>
              <a:rPr lang="en-US" sz="2200" dirty="0" smtClean="0"/>
              <a:t>C.  2.5 km</a:t>
            </a:r>
          </a:p>
          <a:p>
            <a:pPr>
              <a:buNone/>
            </a:pPr>
            <a:r>
              <a:rPr lang="en-US" sz="2200" dirty="0" smtClean="0"/>
              <a:t>D.  3 km</a:t>
            </a:r>
          </a:p>
          <a:p>
            <a:pPr>
              <a:buNone/>
            </a:pPr>
            <a:r>
              <a:rPr lang="en-US" sz="2200" dirty="0" smtClean="0"/>
              <a:t>E.   None of these</a:t>
            </a:r>
          </a:p>
          <a:p>
            <a:pPr>
              <a:buNone/>
            </a:pPr>
            <a:r>
              <a:rPr lang="en-US" sz="2200" dirty="0" smtClean="0"/>
              <a:t>									</a:t>
            </a:r>
          </a:p>
          <a:p>
            <a:pPr>
              <a:buNone/>
            </a:pPr>
            <a:endParaRPr lang="en-US" sz="22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1CE3A7-26B8-46E2-8AB3-95BA5C3E94CD}" type="slidenum">
              <a:rPr lang="en-US" smtClean="0"/>
              <a:pPr/>
              <a:t>28</a:t>
            </a:fld>
            <a:endParaRPr lang="en-US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b="1" smtClean="0"/>
              <a:t>Powered by Abhimanu IAS , mail at info@ abhimanu.com</a:t>
            </a:r>
            <a:r>
              <a:rPr lang="en-US" smtClean="0"/>
              <a:t>..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960436"/>
            <a:ext cx="10591800" cy="5440364"/>
          </a:xfrm>
        </p:spPr>
        <p:txBody>
          <a:bodyPr vert="horz" lIns="45720" tIns="45720" rIns="45720" bIns="45720" rtlCol="0">
            <a:normAutofit/>
          </a:bodyPr>
          <a:lstStyle/>
          <a:p>
            <a:pPr>
              <a:buNone/>
            </a:pPr>
            <a:r>
              <a:rPr lang="en-US" sz="2200" dirty="0" smtClean="0"/>
              <a:t>Q.15	 A car travels a distance of 715 km at a uniform speed. If the speed of the car is 10 km/h more, it takes 2 hours less to cover the same distance. The original speed was</a:t>
            </a:r>
          </a:p>
          <a:p>
            <a:pPr>
              <a:buNone/>
            </a:pPr>
            <a:r>
              <a:rPr lang="en-US" sz="2200" dirty="0" smtClean="0"/>
              <a:t>A.  50 km/h</a:t>
            </a:r>
          </a:p>
          <a:p>
            <a:pPr>
              <a:buNone/>
            </a:pPr>
            <a:r>
              <a:rPr lang="en-US" sz="2200" dirty="0" smtClean="0"/>
              <a:t>B.   55 km/h</a:t>
            </a:r>
          </a:p>
          <a:p>
            <a:pPr>
              <a:buNone/>
            </a:pPr>
            <a:r>
              <a:rPr lang="en-US" sz="2200" dirty="0" smtClean="0"/>
              <a:t>C.  65 km/h</a:t>
            </a:r>
          </a:p>
          <a:p>
            <a:pPr>
              <a:buNone/>
            </a:pPr>
            <a:r>
              <a:rPr lang="en-US" sz="2200" dirty="0" smtClean="0"/>
              <a:t>D.  60 km/h</a:t>
            </a:r>
          </a:p>
          <a:p>
            <a:pPr>
              <a:buNone/>
            </a:pPr>
            <a:r>
              <a:rPr lang="en-US" sz="2200" dirty="0" smtClean="0"/>
              <a:t>E.   None of these</a:t>
            </a:r>
          </a:p>
          <a:p>
            <a:pPr>
              <a:buNone/>
            </a:pPr>
            <a:endParaRPr lang="en-US" sz="2200" dirty="0" smtClean="0"/>
          </a:p>
          <a:p>
            <a:pPr>
              <a:buNone/>
            </a:pPr>
            <a:endParaRPr lang="en-US" sz="22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1CE3A7-26B8-46E2-8AB3-95BA5C3E94CD}" type="slidenum">
              <a:rPr lang="en-US" smtClean="0"/>
              <a:pPr/>
              <a:t>29</a:t>
            </a:fld>
            <a:endParaRPr lang="en-US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b="1" smtClean="0"/>
              <a:t>Powered by Abhimanu IAS , mail at info@ abhimanu.com</a:t>
            </a:r>
            <a:r>
              <a:rPr lang="en-US" smtClean="0"/>
              <a:t>..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Speed Time and distance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4128" y="1828800"/>
            <a:ext cx="9720071" cy="4023360"/>
          </a:xfrm>
        </p:spPr>
        <p:txBody>
          <a:bodyPr>
            <a:noAutofit/>
          </a:bodyPr>
          <a:lstStyle/>
          <a:p>
            <a:pPr>
              <a:buNone/>
            </a:pPr>
            <a:endParaRPr lang="en-US" sz="20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1CE3A7-26B8-46E2-8AB3-95BA5C3E94CD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b="1" smtClean="0"/>
              <a:t>Powered by Abhimanu IAS , mail at info@ abhimanu.com</a:t>
            </a:r>
            <a:r>
              <a:rPr lang="en-US" smtClean="0"/>
              <a:t>..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38019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960436"/>
            <a:ext cx="10591800" cy="5440364"/>
          </a:xfrm>
        </p:spPr>
        <p:txBody>
          <a:bodyPr vert="horz" lIns="45720" tIns="45720" rIns="45720" bIns="45720" rtlCol="0">
            <a:normAutofit/>
          </a:bodyPr>
          <a:lstStyle/>
          <a:p>
            <a:pPr>
              <a:buNone/>
            </a:pPr>
            <a:r>
              <a:rPr lang="en-US" sz="2200" dirty="0" smtClean="0"/>
              <a:t>Q.16	 A man covers a certain distance on scooter and he travels 3 km/hr faster he would have taken  40 min less . But if  he decreases his speed 2 km/hr then he  becomes 40 min late . Find  the distance.</a:t>
            </a:r>
          </a:p>
          <a:p>
            <a:pPr>
              <a:buNone/>
            </a:pPr>
            <a:r>
              <a:rPr lang="en-US" sz="2200" dirty="0" smtClean="0"/>
              <a:t>A.  65 km</a:t>
            </a:r>
          </a:p>
          <a:p>
            <a:pPr>
              <a:buNone/>
            </a:pPr>
            <a:r>
              <a:rPr lang="en-US" sz="2200" dirty="0" smtClean="0"/>
              <a:t>B.   50 km</a:t>
            </a:r>
          </a:p>
          <a:p>
            <a:pPr>
              <a:buNone/>
            </a:pPr>
            <a:r>
              <a:rPr lang="en-US" sz="2200" dirty="0" smtClean="0"/>
              <a:t>C.  40 km</a:t>
            </a:r>
          </a:p>
          <a:p>
            <a:pPr>
              <a:buNone/>
            </a:pPr>
            <a:r>
              <a:rPr lang="en-US" sz="2200" dirty="0" smtClean="0"/>
              <a:t>D.  55 km</a:t>
            </a:r>
          </a:p>
          <a:p>
            <a:pPr>
              <a:buNone/>
            </a:pPr>
            <a:r>
              <a:rPr lang="en-US" sz="2200" dirty="0" smtClean="0"/>
              <a:t>E.   None of these</a:t>
            </a:r>
          </a:p>
          <a:p>
            <a:pPr>
              <a:buNone/>
            </a:pPr>
            <a:endParaRPr lang="en-US" sz="2200" dirty="0" smtClean="0"/>
          </a:p>
          <a:p>
            <a:pPr>
              <a:buNone/>
            </a:pPr>
            <a:r>
              <a:rPr lang="en-US" sz="2200" dirty="0" smtClean="0"/>
              <a:t>			</a:t>
            </a:r>
          </a:p>
          <a:p>
            <a:pPr>
              <a:buNone/>
            </a:pPr>
            <a:endParaRPr lang="en-US" sz="2200" dirty="0" smtClean="0"/>
          </a:p>
          <a:p>
            <a:pPr>
              <a:buNone/>
            </a:pPr>
            <a:endParaRPr lang="en-US" sz="22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1CE3A7-26B8-46E2-8AB3-95BA5C3E94CD}" type="slidenum">
              <a:rPr lang="en-US" smtClean="0"/>
              <a:pPr/>
              <a:t>30</a:t>
            </a:fld>
            <a:endParaRPr lang="en-US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b="1" smtClean="0"/>
              <a:t>Powered by Abhimanu IAS , mail at info@ abhimanu.com</a:t>
            </a:r>
            <a:r>
              <a:rPr lang="en-US" smtClean="0"/>
              <a:t>..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960436"/>
            <a:ext cx="10591800" cy="5440364"/>
          </a:xfrm>
        </p:spPr>
        <p:txBody>
          <a:bodyPr vert="horz" lIns="45720" tIns="45720" rIns="45720" bIns="45720" rtlCol="0">
            <a:normAutofit/>
          </a:bodyPr>
          <a:lstStyle/>
          <a:p>
            <a:pPr>
              <a:buNone/>
            </a:pPr>
            <a:r>
              <a:rPr lang="en-US" sz="2200" dirty="0" smtClean="0"/>
              <a:t>Q.17	 A man travel a certain distance by his car . If he increases his  speed 10 km/hr then  he would take 1 hr less time.  But if he further  increase  his speed 10 km/hr then he takes further 45 min 	lesser time. Find the distance.</a:t>
            </a:r>
          </a:p>
          <a:p>
            <a:pPr>
              <a:buNone/>
            </a:pPr>
            <a:r>
              <a:rPr lang="en-US" sz="2200" dirty="0" smtClean="0"/>
              <a:t>A.  125 km</a:t>
            </a:r>
          </a:p>
          <a:p>
            <a:pPr>
              <a:buNone/>
            </a:pPr>
            <a:r>
              <a:rPr lang="en-US" sz="2200" dirty="0" smtClean="0"/>
              <a:t>B.   60 km</a:t>
            </a:r>
          </a:p>
          <a:p>
            <a:pPr>
              <a:buNone/>
            </a:pPr>
            <a:r>
              <a:rPr lang="en-US" sz="2200" dirty="0" smtClean="0"/>
              <a:t>C.  250 km</a:t>
            </a:r>
          </a:p>
          <a:p>
            <a:pPr>
              <a:buNone/>
            </a:pPr>
            <a:r>
              <a:rPr lang="en-US" sz="2200" dirty="0" smtClean="0"/>
              <a:t>D.  420 km</a:t>
            </a:r>
          </a:p>
          <a:p>
            <a:pPr>
              <a:buNone/>
            </a:pPr>
            <a:r>
              <a:rPr lang="en-US" sz="2200" dirty="0" smtClean="0"/>
              <a:t>							</a:t>
            </a:r>
          </a:p>
          <a:p>
            <a:pPr>
              <a:buNone/>
            </a:pPr>
            <a:endParaRPr lang="en-US" sz="22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1CE3A7-26B8-46E2-8AB3-95BA5C3E94CD}" type="slidenum">
              <a:rPr lang="en-US" smtClean="0"/>
              <a:pPr/>
              <a:t>31</a:t>
            </a:fld>
            <a:endParaRPr lang="en-US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b="1" smtClean="0"/>
              <a:t>Powered by Abhimanu IAS , mail at info@ abhimanu.com</a:t>
            </a:r>
            <a:r>
              <a:rPr lang="en-US" smtClean="0"/>
              <a:t>..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960436"/>
            <a:ext cx="10591800" cy="5440364"/>
          </a:xfrm>
        </p:spPr>
        <p:txBody>
          <a:bodyPr vert="horz" lIns="45720" tIns="45720" rIns="45720" bIns="45720" rtlCol="0">
            <a:normAutofit/>
          </a:bodyPr>
          <a:lstStyle/>
          <a:p>
            <a:pPr>
              <a:buNone/>
            </a:pPr>
            <a:r>
              <a:rPr lang="en-US" sz="2200" dirty="0" smtClean="0"/>
              <a:t>Q.18	 If a man had walk 20km/hr faster he would have save 1 hr in the 	distance of 600km. Find his usual  speed?</a:t>
            </a:r>
          </a:p>
          <a:p>
            <a:pPr>
              <a:buNone/>
            </a:pPr>
            <a:r>
              <a:rPr lang="en-US" sz="2200" dirty="0" smtClean="0"/>
              <a:t>A.  100 km/hr</a:t>
            </a:r>
          </a:p>
          <a:p>
            <a:pPr>
              <a:buNone/>
            </a:pPr>
            <a:r>
              <a:rPr lang="en-US" sz="2200" dirty="0" smtClean="0"/>
              <a:t>B.   200 km/h</a:t>
            </a:r>
          </a:p>
          <a:p>
            <a:pPr>
              <a:buNone/>
            </a:pPr>
            <a:r>
              <a:rPr lang="en-US" sz="2200" dirty="0" smtClean="0"/>
              <a:t>C.  250 km/h</a:t>
            </a:r>
          </a:p>
          <a:p>
            <a:pPr>
              <a:buNone/>
            </a:pPr>
            <a:r>
              <a:rPr lang="en-US" sz="2200" dirty="0" smtClean="0"/>
              <a:t>D.  120 km/h</a:t>
            </a:r>
          </a:p>
          <a:p>
            <a:pPr>
              <a:buNone/>
            </a:pPr>
            <a:endParaRPr lang="en-US" sz="2200" dirty="0" smtClean="0"/>
          </a:p>
          <a:p>
            <a:pPr>
              <a:buNone/>
            </a:pPr>
            <a:r>
              <a:rPr lang="en-US" sz="2200" dirty="0" smtClean="0"/>
              <a:t>						</a:t>
            </a:r>
            <a:endParaRPr lang="en-US" sz="2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1CE3A7-26B8-46E2-8AB3-95BA5C3E94CD}" type="slidenum">
              <a:rPr lang="en-US" smtClean="0"/>
              <a:pPr/>
              <a:t>32</a:t>
            </a:fld>
            <a:endParaRPr lang="en-US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b="1" smtClean="0"/>
              <a:t>Powered by Abhimanu IAS , mail at info@ abhimanu.com</a:t>
            </a:r>
            <a:r>
              <a:rPr lang="en-US" smtClean="0"/>
              <a:t>..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1143000" y="2209800"/>
            <a:ext cx="9720072" cy="1499616"/>
          </a:xfrm>
        </p:spPr>
        <p:txBody>
          <a:bodyPr>
            <a:noAutofit/>
          </a:bodyPr>
          <a:lstStyle/>
          <a:p>
            <a:pPr algn="ctr"/>
            <a:r>
              <a:rPr lang="en-US" sz="13800" b="1" dirty="0" smtClean="0"/>
              <a:t>Thank you</a:t>
            </a:r>
            <a:endParaRPr lang="en-US" sz="13800" b="1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33</a:t>
            </a:fld>
            <a:endParaRPr lang="en-US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b="1" smtClean="0"/>
              <a:t>Powered by Abhimanu IAS , mail at info@ abhimanu.com</a:t>
            </a:r>
            <a:r>
              <a:rPr lang="en-US" smtClean="0"/>
              <a:t>.. 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914400"/>
            <a:ext cx="11582400" cy="838200"/>
          </a:xfrm>
        </p:spPr>
        <p:txBody>
          <a:bodyPr/>
          <a:lstStyle/>
          <a:p>
            <a:r>
              <a:rPr lang="en-US" dirty="0" smtClean="0"/>
              <a:t>Time &amp; distance formulas</a:t>
            </a:r>
            <a:endParaRPr lang="en-US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25600" y="1981200"/>
            <a:ext cx="5842000" cy="3352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Rectangle 6"/>
          <p:cNvSpPr/>
          <p:nvPr/>
        </p:nvSpPr>
        <p:spPr>
          <a:xfrm>
            <a:off x="1219200" y="5791202"/>
            <a:ext cx="10160000" cy="400105"/>
          </a:xfrm>
          <a:prstGeom prst="rect">
            <a:avLst/>
          </a:prstGeom>
        </p:spPr>
        <p:txBody>
          <a:bodyPr wrap="square" lIns="121917" tIns="60958" rIns="121917" bIns="60958">
            <a:spAutoFit/>
          </a:bodyPr>
          <a:lstStyle/>
          <a:p>
            <a:r>
              <a:rPr lang="en-US" b="1" u="sng" dirty="0" smtClean="0"/>
              <a:t>Note: </a:t>
            </a:r>
            <a:r>
              <a:rPr lang="en-US" b="1" dirty="0"/>
              <a:t>Remember, units of speed, time and distance should be in the same metric system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1CE3A7-26B8-46E2-8AB3-95BA5C3E94CD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b="1" smtClean="0"/>
              <a:t>Powered by Abhimanu IAS , mail at info@ abhimanu.com</a:t>
            </a:r>
            <a:r>
              <a:rPr lang="en-US" smtClean="0"/>
              <a:t>..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838200"/>
            <a:ext cx="10998200" cy="838200"/>
          </a:xfrm>
        </p:spPr>
        <p:txBody>
          <a:bodyPr>
            <a:noAutofit/>
          </a:bodyPr>
          <a:lstStyle/>
          <a:p>
            <a:r>
              <a:rPr lang="en-US" dirty="0" smtClean="0"/>
              <a:t>relationship b/t Speed, Distance and Time.</a:t>
            </a:r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32003" y="2209800"/>
            <a:ext cx="5435598" cy="31998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1CE3A7-26B8-46E2-8AB3-95BA5C3E94CD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b="1" smtClean="0"/>
              <a:t>Powered by Abhimanu IAS , mail at info@ abhimanu.com</a:t>
            </a:r>
            <a:r>
              <a:rPr lang="en-US" smtClean="0"/>
              <a:t>..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300" b="1" cap="none" dirty="0" smtClean="0"/>
              <a:t>MEASUREMENT AND CONVERSION</a:t>
            </a:r>
            <a:endParaRPr lang="en-US" sz="4300" cap="non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2316161"/>
            <a:ext cx="10922000" cy="2636839"/>
          </a:xfrm>
        </p:spPr>
        <p:txBody>
          <a:bodyPr>
            <a:normAutofit/>
          </a:bodyPr>
          <a:lstStyle/>
          <a:p>
            <a:pPr marL="685783" indent="-685783">
              <a:buClrTx/>
              <a:buFont typeface="+mj-lt"/>
              <a:buAutoNum type="arabicPeriod"/>
            </a:pPr>
            <a:r>
              <a:rPr lang="en-US" sz="2800" dirty="0" smtClean="0"/>
              <a:t>1km=1000m</a:t>
            </a:r>
          </a:p>
          <a:p>
            <a:pPr marL="685783" indent="-685783">
              <a:buClrTx/>
              <a:buFont typeface="+mj-lt"/>
              <a:buAutoNum type="arabicPeriod"/>
            </a:pPr>
            <a:r>
              <a:rPr lang="en-US" sz="2800" dirty="0" smtClean="0"/>
              <a:t>1 hour=60 min</a:t>
            </a:r>
          </a:p>
          <a:p>
            <a:pPr marL="685783" indent="-685783">
              <a:buClrTx/>
              <a:buFont typeface="+mj-lt"/>
              <a:buAutoNum type="arabicPeriod"/>
            </a:pPr>
            <a:r>
              <a:rPr lang="en-US" sz="2800" dirty="0" smtClean="0"/>
              <a:t>1 minute=60 sec</a:t>
            </a:r>
          </a:p>
          <a:p>
            <a:pPr marL="685783" indent="-685783">
              <a:buClrTx/>
              <a:buFont typeface="+mj-lt"/>
              <a:buAutoNum type="arabicPeriod"/>
            </a:pPr>
            <a:r>
              <a:rPr lang="en-US" sz="2800" dirty="0" smtClean="0"/>
              <a:t>1 hour=3600 sec</a:t>
            </a:r>
          </a:p>
          <a:p>
            <a:pPr marL="685783" indent="-685783">
              <a:buClrTx/>
              <a:buFont typeface="+mj-lt"/>
              <a:buAutoNum type="arabicPeriod"/>
            </a:pPr>
            <a:endParaRPr lang="en-US" sz="2800" dirty="0" smtClean="0"/>
          </a:p>
          <a:p>
            <a:pPr marL="685783" indent="-685783">
              <a:buClrTx/>
              <a:buFont typeface="+mj-lt"/>
              <a:buAutoNum type="arabicPeriod"/>
            </a:pPr>
            <a:endParaRPr lang="en-US" sz="28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1CE3A7-26B8-46E2-8AB3-95BA5C3E94CD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b="1" smtClean="0"/>
              <a:t>Powered by Abhimanu IAS , mail at info@ abhimanu.com</a:t>
            </a:r>
            <a:r>
              <a:rPr lang="en-US" smtClean="0"/>
              <a:t>..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1905000"/>
            <a:ext cx="10922000" cy="3906837"/>
          </a:xfrm>
        </p:spPr>
        <p:txBody>
          <a:bodyPr/>
          <a:lstStyle/>
          <a:p>
            <a:pPr marL="685783" indent="-685783">
              <a:buClrTx/>
              <a:buFont typeface="+mj-lt"/>
              <a:buAutoNum type="arabicPeriod"/>
            </a:pPr>
            <a:r>
              <a:rPr lang="en-US" dirty="0" smtClean="0"/>
              <a:t>Convert  km/h  into m/sec</a:t>
            </a:r>
          </a:p>
          <a:p>
            <a:pPr marL="685783" indent="-685783">
              <a:buClrTx/>
              <a:buFont typeface="+mj-lt"/>
              <a:buAutoNum type="arabicPeriod"/>
            </a:pPr>
            <a:endParaRPr lang="en-US" dirty="0" smtClean="0"/>
          </a:p>
          <a:p>
            <a:pPr marL="685783" indent="-685783">
              <a:buClrTx/>
              <a:buFont typeface="+mj-lt"/>
              <a:buAutoNum type="arabicPeriod"/>
            </a:pPr>
            <a:endParaRPr lang="en-US" dirty="0" smtClean="0"/>
          </a:p>
          <a:p>
            <a:pPr marL="685783" indent="-685783">
              <a:buClrTx/>
              <a:buFont typeface="+mj-lt"/>
              <a:buAutoNum type="arabicPeriod"/>
            </a:pPr>
            <a:endParaRPr lang="en-US" dirty="0" smtClean="0"/>
          </a:p>
          <a:p>
            <a:pPr marL="685783" indent="-685783">
              <a:buClrTx/>
              <a:buFont typeface="+mj-lt"/>
              <a:buAutoNum type="arabicPeriod"/>
            </a:pPr>
            <a:endParaRPr lang="en-US" dirty="0" smtClean="0"/>
          </a:p>
          <a:p>
            <a:pPr marL="685783" indent="-685783">
              <a:buClrTx/>
              <a:buNone/>
            </a:pPr>
            <a:r>
              <a:rPr lang="en-US" dirty="0" smtClean="0"/>
              <a:t>2.    Convert   m/sec  into km/h</a:t>
            </a:r>
          </a:p>
          <a:p>
            <a:pPr marL="685783" indent="-685783">
              <a:buClrTx/>
              <a:buFont typeface="+mj-lt"/>
              <a:buAutoNum type="arabicPeriod"/>
            </a:pPr>
            <a:endParaRPr lang="en-US" dirty="0" smtClean="0"/>
          </a:p>
          <a:p>
            <a:pPr marL="685783" indent="-685783">
              <a:buClrTx/>
              <a:buFont typeface="+mj-lt"/>
              <a:buAutoNum type="arabicPeriod"/>
            </a:pPr>
            <a:endParaRPr lang="en-US" dirty="0" smtClean="0"/>
          </a:p>
          <a:p>
            <a:pPr marL="685783" indent="-685783">
              <a:buClrTx/>
              <a:buFont typeface="+mj-lt"/>
              <a:buAutoNum type="arabicPeriod"/>
            </a:pPr>
            <a:endParaRPr lang="en-US" dirty="0" smtClean="0"/>
          </a:p>
          <a:p>
            <a:pPr marL="685783" indent="-685783">
              <a:buClrTx/>
              <a:buFont typeface="+mj-lt"/>
              <a:buAutoNum type="arabicPeriod"/>
            </a:pPr>
            <a:endParaRPr lang="en-US" dirty="0" smtClean="0"/>
          </a:p>
          <a:p>
            <a:pPr marL="685783" indent="-685783">
              <a:buClrTx/>
              <a:buFont typeface="+mj-lt"/>
              <a:buAutoNum type="arabicPeriod"/>
            </a:pPr>
            <a:endParaRPr lang="en-US" dirty="0" smtClean="0"/>
          </a:p>
          <a:p>
            <a:pPr marL="685783" indent="-685783">
              <a:buClrTx/>
              <a:buFont typeface="+mj-lt"/>
              <a:buAutoNum type="arabicPeriod"/>
            </a:pPr>
            <a:endParaRPr lang="en-US" dirty="0" smtClean="0"/>
          </a:p>
          <a:p>
            <a:pPr marL="685783" indent="-685783">
              <a:buClrTx/>
              <a:buFont typeface="+mj-lt"/>
              <a:buAutoNum type="arabicPeriod"/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1CE3A7-26B8-46E2-8AB3-95BA5C3E94CD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b="1" smtClean="0"/>
              <a:t>Powered by Abhimanu IAS , mail at info@ abhimanu.com</a:t>
            </a:r>
            <a:r>
              <a:rPr lang="en-US" smtClean="0"/>
              <a:t>..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838200"/>
            <a:ext cx="10591800" cy="5105399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200" dirty="0" smtClean="0"/>
              <a:t>Q.1	A person covers a certain distance with a speed of 18 km/h in 8 hours. If he wants to cover the same distance in 6 hours, what should be his speed?	</a:t>
            </a:r>
          </a:p>
          <a:p>
            <a:pPr>
              <a:buNone/>
            </a:pPr>
            <a:r>
              <a:rPr lang="en-US" sz="2200" dirty="0" smtClean="0"/>
              <a:t>		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1CE3A7-26B8-46E2-8AB3-95BA5C3E94CD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b="1" smtClean="0"/>
              <a:t>Powered by Abhimanu IAS , mail at info@ abhimanu.com</a:t>
            </a:r>
            <a:r>
              <a:rPr lang="en-US" smtClean="0"/>
              <a:t>..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838200"/>
            <a:ext cx="10591800" cy="5105399"/>
          </a:xfrm>
        </p:spPr>
        <p:txBody>
          <a:bodyPr vert="horz" lIns="45720" tIns="45720" rIns="45720" bIns="45720" rtlCol="0">
            <a:normAutofit/>
          </a:bodyPr>
          <a:lstStyle/>
          <a:p>
            <a:pPr>
              <a:buNone/>
            </a:pPr>
            <a:r>
              <a:rPr lang="en-US" sz="2200" dirty="0" smtClean="0"/>
              <a:t>Q.2	A person covers a distance of 12 km, while walking at a speed of 4 km/h. How much distance he would cover in same time, if he walks at a speed of 6 km/h?		</a:t>
            </a:r>
          </a:p>
          <a:p>
            <a:pPr>
              <a:buNone/>
            </a:pPr>
            <a:r>
              <a:rPr lang="en-US" sz="2200" dirty="0" smtClean="0"/>
              <a:t>		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1CE3A7-26B8-46E2-8AB3-95BA5C3E94CD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b="1" smtClean="0"/>
              <a:t>Powered by Abhimanu IAS , mail at info@ abhimanu.com</a:t>
            </a:r>
            <a:r>
              <a:rPr lang="en-US" smtClean="0"/>
              <a:t>..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ecularization">
  <a:themeElements>
    <a:clrScheme name="Integral">
      <a:dk1>
        <a:srgbClr val="2E2B21"/>
      </a:dk1>
      <a:lt1>
        <a:srgbClr val="FFFFFF"/>
      </a:lt1>
      <a:dk2>
        <a:srgbClr val="605B4F"/>
      </a:dk2>
      <a:lt2>
        <a:srgbClr val="D8D6BE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Integral">
      <a:majorFont>
        <a:latin typeface="Tw Cen MT Condensed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8000"/>
              </a:schemeClr>
              <a:schemeClr val="phClr">
                <a:shade val="89000"/>
                <a:satMod val="145000"/>
              </a:schemeClr>
            </a:duotone>
          </a:blip>
          <a:tile tx="0" ty="0" sx="32000" sy="32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8000"/>
              </a:schemeClr>
              <a:schemeClr val="phClr">
                <a:shade val="95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090DCB5F-146D-478A-852A-34B16FE9F3A8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Vulnerable groups</Template>
  <TotalTime>15251</TotalTime>
  <Words>1229</Words>
  <Application>Microsoft Office PowerPoint</Application>
  <PresentationFormat>Widescreen</PresentationFormat>
  <Paragraphs>175</Paragraphs>
  <Slides>33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33</vt:i4>
      </vt:variant>
    </vt:vector>
  </HeadingPairs>
  <TitlesOfParts>
    <vt:vector size="41" baseType="lpstr">
      <vt:lpstr>Arial</vt:lpstr>
      <vt:lpstr>Calibri</vt:lpstr>
      <vt:lpstr>Tw Cen MT</vt:lpstr>
      <vt:lpstr>Tw Cen MT Condensed</vt:lpstr>
      <vt:lpstr>Wingdings 3</vt:lpstr>
      <vt:lpstr>Secularization</vt:lpstr>
      <vt:lpstr>Custom Design</vt:lpstr>
      <vt:lpstr>Equation</vt:lpstr>
      <vt:lpstr>Time Speed and distance </vt:lpstr>
      <vt:lpstr>Speed Time and distance</vt:lpstr>
      <vt:lpstr>Speed Time and distance</vt:lpstr>
      <vt:lpstr>Time &amp; distance formulas</vt:lpstr>
      <vt:lpstr>relationship b/t Speed, Distance and Time.</vt:lpstr>
      <vt:lpstr>MEASUREMENT AND CONVERSION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Late/early concept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Thank you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Society in India ( Social issues)</dc:title>
  <dc:creator>ABHIMANU</dc:creator>
  <cp:lastModifiedBy>ABC</cp:lastModifiedBy>
  <cp:revision>215</cp:revision>
  <dcterms:created xsi:type="dcterms:W3CDTF">2020-09-25T05:11:26Z</dcterms:created>
  <dcterms:modified xsi:type="dcterms:W3CDTF">2023-02-06T18:48:09Z</dcterms:modified>
</cp:coreProperties>
</file>