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9" r:id="rId1"/>
    <p:sldMasterId id="2147483721" r:id="rId2"/>
  </p:sldMasterIdLst>
  <p:notesMasterIdLst>
    <p:notesMasterId r:id="rId8"/>
  </p:notesMasterIdLst>
  <p:handoutMasterIdLst>
    <p:handoutMasterId r:id="rId9"/>
  </p:handoutMasterIdLst>
  <p:sldIdLst>
    <p:sldId id="256" r:id="rId3"/>
    <p:sldId id="770" r:id="rId4"/>
    <p:sldId id="771" r:id="rId5"/>
    <p:sldId id="768" r:id="rId6"/>
    <p:sldId id="76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HIMANU" initials="A" lastIdx="1" clrIdx="0">
    <p:extLst>
      <p:ext uri="{19B8F6BF-5375-455C-9EA6-DF929625EA0E}">
        <p15:presenceInfo xmlns="" xmlns:p15="http://schemas.microsoft.com/office/powerpoint/2012/main" userId="36ed0d9bda164d7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C85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>
      <p:cViewPr>
        <p:scale>
          <a:sx n="90" d="100"/>
          <a:sy n="90" d="100"/>
        </p:scale>
        <p:origin x="60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Abhipedia : 360 degree Preparation Portal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BB1DA-0E58-46CD-A88C-04D09F535C71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F2225-9B4F-4414-8FDF-4646B60CD4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797359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Abhipedia : 360 degree Preparation Portal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D6462-7095-4BF2-A459-0D88B69556AC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75E60-7BC0-41A3-854F-560F89926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9406477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32" y="110096"/>
            <a:ext cx="694168" cy="69416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10439400" y="1524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chemeClr val="bg1"/>
                </a:solidFill>
              </a:rPr>
              <a:t>Abhipedia</a:t>
            </a:r>
            <a:r>
              <a:rPr lang="en-US" sz="1600" b="1" baseline="0" dirty="0">
                <a:solidFill>
                  <a:schemeClr val="bg1"/>
                </a:solidFill>
              </a:rPr>
              <a:t> </a:t>
            </a:r>
            <a:endParaRPr lang="en-US" sz="1600" b="1" dirty="0">
              <a:solidFill>
                <a:schemeClr val="bg1"/>
              </a:solidFill>
            </a:endParaRPr>
          </a:p>
        </p:txBody>
      </p:sp>
      <p:pic>
        <p:nvPicPr>
          <p:cNvPr id="11" name="Picture 10" descr="Abhipedia_Cartoon.png"/>
          <p:cNvPicPr>
            <a:picLocks noChangeAspect="1"/>
          </p:cNvPicPr>
          <p:nvPr userDrawn="1"/>
        </p:nvPicPr>
        <p:blipFill>
          <a:blip r:embed="rId3"/>
          <a:srcRect l="33962" t="18868" r="35849" b="18868"/>
          <a:stretch>
            <a:fillRect/>
          </a:stretch>
        </p:blipFill>
        <p:spPr>
          <a:xfrm>
            <a:off x="685800" y="533400"/>
            <a:ext cx="2057400" cy="42433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197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38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751522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400" b="1"/>
            </a:lvl1pPr>
          </a:lstStyle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r>
              <a:rPr lang="en-US" dirty="0"/>
              <a:t>..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945098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23738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66755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685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Abhimanu IAS : Complete General Studies Pre cum Mains Course call 7347432666, mail at info@ abhimanu.com..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41011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Abhimanu IAS : Complete General Studies Pre cum Mains Course call 7347432666, mail at info@ abhimanu.com..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99972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41254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Abhimanu IAS : Complete General Studies Pre cum Mains Course call 7347432666, mail at info@ abhimanu.com..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810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21458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10439400" y="1524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rgbClr val="FFC000"/>
                </a:solidFill>
              </a:rPr>
              <a:t>Abhipedia</a:t>
            </a:r>
            <a:r>
              <a:rPr lang="en-US" sz="1600" b="1" baseline="0" dirty="0">
                <a:solidFill>
                  <a:srgbClr val="FFC000"/>
                </a:solidFill>
              </a:rPr>
              <a:t> </a:t>
            </a:r>
            <a:endParaRPr lang="en-US" sz="16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6130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398" y="4929198"/>
            <a:ext cx="8305800" cy="1463040"/>
          </a:xfrm>
        </p:spPr>
        <p:txBody>
          <a:bodyPr>
            <a:normAutofit/>
          </a:bodyPr>
          <a:lstStyle/>
          <a:p>
            <a:pPr algn="l"/>
            <a:r>
              <a:rPr lang="en-US" sz="3600" b="1" smtClean="0"/>
              <a:t>FID root </a:t>
            </a:r>
            <a:r>
              <a:rPr lang="en-US" sz="3600" b="1" dirty="0" smtClean="0"/>
              <a:t>words 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67800" y="5013960"/>
            <a:ext cx="3124200" cy="1463040"/>
          </a:xfrm>
        </p:spPr>
        <p:txBody>
          <a:bodyPr/>
          <a:lstStyle/>
          <a:p>
            <a:r>
              <a:rPr lang="en-US" sz="1600" b="1" dirty="0" smtClean="0"/>
              <a:t>RISHAV PRASHAR </a:t>
            </a:r>
            <a:r>
              <a:rPr lang="en-US" sz="1400" dirty="0" smtClean="0"/>
              <a:t>( English Faculty)</a:t>
            </a:r>
          </a:p>
          <a:p>
            <a:r>
              <a:rPr lang="en-US" sz="1400" dirty="0" smtClean="0"/>
              <a:t>Cleared UPSC CDSE  for IMA and OTA</a:t>
            </a:r>
          </a:p>
          <a:p>
            <a:r>
              <a:rPr lang="en-US" sz="1400" dirty="0" smtClean="0"/>
              <a:t>AFCAT 6 Times in a Row</a:t>
            </a:r>
          </a:p>
          <a:p>
            <a:endParaRPr lang="en-US" sz="1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738414" y="714356"/>
            <a:ext cx="9067800" cy="2928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b="1" dirty="0" smtClean="0"/>
              <a:t> </a:t>
            </a:r>
          </a:p>
          <a:p>
            <a:pPr algn="ctr"/>
            <a:r>
              <a:rPr lang="en-US" sz="5400" b="1" dirty="0" err="1" smtClean="0">
                <a:solidFill>
                  <a:schemeClr val="tx1"/>
                </a:solidFill>
              </a:rPr>
              <a:t>Upsc</a:t>
            </a:r>
            <a:r>
              <a:rPr lang="en-US" sz="5400" b="1" dirty="0" smtClean="0">
                <a:solidFill>
                  <a:schemeClr val="tx1"/>
                </a:solidFill>
              </a:rPr>
              <a:t> </a:t>
            </a:r>
            <a:r>
              <a:rPr lang="en-US" sz="5400" b="1" dirty="0" err="1" smtClean="0">
                <a:solidFill>
                  <a:schemeClr val="tx1"/>
                </a:solidFill>
              </a:rPr>
              <a:t>epfo</a:t>
            </a:r>
            <a:r>
              <a:rPr lang="en-US" sz="5400" b="1" dirty="0" smtClean="0">
                <a:solidFill>
                  <a:schemeClr val="tx1"/>
                </a:solidFill>
              </a:rPr>
              <a:t>(</a:t>
            </a:r>
            <a:r>
              <a:rPr lang="en-US" sz="5400" b="1" dirty="0" err="1" smtClean="0">
                <a:solidFill>
                  <a:schemeClr val="tx1"/>
                </a:solidFill>
              </a:rPr>
              <a:t>eo</a:t>
            </a:r>
            <a:r>
              <a:rPr lang="en-US" sz="5400" b="1" dirty="0" smtClean="0">
                <a:solidFill>
                  <a:schemeClr val="tx1"/>
                </a:solidFill>
              </a:rPr>
              <a:t>/</a:t>
            </a:r>
            <a:r>
              <a:rPr lang="en-US" sz="5400" b="1" dirty="0" err="1" smtClean="0">
                <a:solidFill>
                  <a:schemeClr val="tx1"/>
                </a:solidFill>
              </a:rPr>
              <a:t>ao+apfc</a:t>
            </a:r>
            <a:r>
              <a:rPr lang="en-US" sz="5400" b="1" dirty="0" smtClean="0">
                <a:solidFill>
                  <a:schemeClr val="tx1"/>
                </a:solidFill>
              </a:rPr>
              <a:t>) exam 2023</a:t>
            </a:r>
          </a:p>
          <a:p>
            <a:pPr algn="ctr"/>
            <a:r>
              <a:rPr lang="en-US" sz="4000" b="1" dirty="0" smtClean="0">
                <a:solidFill>
                  <a:srgbClr val="C00000"/>
                </a:solidFill>
              </a:rPr>
              <a:t>English</a:t>
            </a:r>
            <a:endParaRPr lang="en-US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158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072400" cy="1200710"/>
          </a:xfrm>
        </p:spPr>
        <p:txBody>
          <a:bodyPr/>
          <a:lstStyle/>
          <a:p>
            <a:r>
              <a:rPr lang="en-US" dirty="0" smtClean="0"/>
              <a:t>Fid root word – faith/trust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1023902" y="1928802"/>
            <a:ext cx="9787006" cy="4357718"/>
          </a:xfrm>
        </p:spPr>
        <p:txBody>
          <a:bodyPr>
            <a:noAutofit/>
          </a:bodyPr>
          <a:lstStyle/>
          <a:p>
            <a:r>
              <a:rPr lang="en-US" sz="2800" dirty="0" smtClean="0"/>
              <a:t>(1) FIDELITY(noun)- faithfulness, loyalty</a:t>
            </a:r>
          </a:p>
          <a:p>
            <a:r>
              <a:rPr lang="en-US" sz="2800" dirty="0" smtClean="0"/>
              <a:t> (2) INFIDELITY(noun)- faithlessness, disloyalty </a:t>
            </a:r>
          </a:p>
          <a:p>
            <a:r>
              <a:rPr lang="en-US" sz="2800" dirty="0" smtClean="0"/>
              <a:t>(3) PERFIDY (noun)- faithlessness, deceitfulness</a:t>
            </a:r>
          </a:p>
          <a:p>
            <a:r>
              <a:rPr lang="en-US" sz="2800" dirty="0" smtClean="0"/>
              <a:t> (4) CONFIDENT (</a:t>
            </a:r>
            <a:r>
              <a:rPr lang="en-US" sz="2800" dirty="0" err="1" smtClean="0"/>
              <a:t>adj</a:t>
            </a:r>
            <a:r>
              <a:rPr lang="en-US" sz="2800" dirty="0" smtClean="0"/>
              <a:t>)- bold, fearless, convinced </a:t>
            </a:r>
          </a:p>
          <a:p>
            <a:r>
              <a:rPr lang="en-US" sz="2800" dirty="0" smtClean="0"/>
              <a:t>(5) DIFFIDENT (</a:t>
            </a:r>
            <a:r>
              <a:rPr lang="en-US" sz="2800" dirty="0" err="1" smtClean="0"/>
              <a:t>adj</a:t>
            </a:r>
            <a:r>
              <a:rPr lang="en-US" sz="2800" dirty="0" smtClean="0"/>
              <a:t>)-  shy, hesitant </a:t>
            </a:r>
          </a:p>
          <a:p>
            <a:r>
              <a:rPr lang="en-US" sz="2800" dirty="0" smtClean="0"/>
              <a:t>(6) BONAFIDE (</a:t>
            </a:r>
            <a:r>
              <a:rPr lang="en-US" sz="2800" dirty="0" err="1" smtClean="0"/>
              <a:t>adj</a:t>
            </a:r>
            <a:r>
              <a:rPr lang="en-US" sz="2800" dirty="0" smtClean="0"/>
              <a:t>)-  genuine, authentic</a:t>
            </a:r>
          </a:p>
          <a:p>
            <a:r>
              <a:rPr lang="en-US" sz="2800" dirty="0" smtClean="0"/>
              <a:t> (7) MALAFIDE (</a:t>
            </a:r>
            <a:r>
              <a:rPr lang="en-US" sz="2800" dirty="0" err="1" smtClean="0"/>
              <a:t>adj</a:t>
            </a:r>
            <a:r>
              <a:rPr lang="en-US" sz="2800" dirty="0" smtClean="0"/>
              <a:t>)-  illegal, false </a:t>
            </a:r>
          </a:p>
          <a:p>
            <a:r>
              <a:rPr lang="en-US" sz="2800" dirty="0" smtClean="0"/>
              <a:t>(8) CONFIDANT (noun) an intimate and trustworthy friend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072400" cy="1200710"/>
          </a:xfrm>
        </p:spPr>
        <p:txBody>
          <a:bodyPr/>
          <a:lstStyle/>
          <a:p>
            <a:r>
              <a:rPr lang="en-US" dirty="0" smtClean="0"/>
              <a:t>Fid root word – faith/trust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1023902" y="1928802"/>
            <a:ext cx="9787006" cy="4357718"/>
          </a:xfrm>
        </p:spPr>
        <p:txBody>
          <a:bodyPr>
            <a:noAutofit/>
          </a:bodyPr>
          <a:lstStyle/>
          <a:p>
            <a:r>
              <a:rPr lang="en-US" sz="2800" dirty="0" smtClean="0"/>
              <a:t>9. CONFIDE (verb) - to share secrets with someone whom you trust</a:t>
            </a:r>
          </a:p>
          <a:p>
            <a:r>
              <a:rPr lang="en-US" sz="2800" dirty="0" smtClean="0"/>
              <a:t> </a:t>
            </a:r>
            <a:r>
              <a:rPr lang="en-US" sz="2800" b="1" dirty="0" smtClean="0"/>
              <a:t>DIFFIDENT </a:t>
            </a:r>
          </a:p>
          <a:p>
            <a:r>
              <a:rPr lang="en-US" sz="2800" dirty="0" smtClean="0"/>
              <a:t> </a:t>
            </a:r>
            <a:r>
              <a:rPr lang="en-US" sz="2800" b="1" dirty="0" smtClean="0"/>
              <a:t>Synonyms-</a:t>
            </a:r>
            <a:r>
              <a:rPr lang="en-US" sz="2800" dirty="0" smtClean="0"/>
              <a:t> hesitant, shy, coy, sheepish, cowardly, timorous, timid, pusillanimous, meek, apprehensive, bashful </a:t>
            </a:r>
          </a:p>
          <a:p>
            <a:r>
              <a:rPr lang="en-US" sz="2800" b="1" smtClean="0"/>
              <a:t>Antonyms</a:t>
            </a:r>
            <a:r>
              <a:rPr lang="en-US" sz="2800" b="1" dirty="0" smtClean="0"/>
              <a:t>-</a:t>
            </a:r>
            <a:r>
              <a:rPr lang="en-US" sz="2800" smtClean="0"/>
              <a:t> </a:t>
            </a:r>
            <a:r>
              <a:rPr lang="en-US" sz="2800" dirty="0" smtClean="0"/>
              <a:t>bold, fearless, dauntless, valiant, gallant, heroic, chivalric, audacious, blatant, courageous, intrepid, brazen, doughty, effrontery, impudent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026" name="Picture 2" descr="C:\Users\ACER\Desktop\ABHIPEIDA\cc65b566-b3ae-48d5-9e8c-b5d1913dbedd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-20637"/>
            <a:ext cx="12192000" cy="6858000"/>
          </a:xfrm>
          <a:prstGeom prst="rect">
            <a:avLst/>
          </a:prstGeom>
          <a:noFill/>
        </p:spPr>
      </p:pic>
      <p:sp>
        <p:nvSpPr>
          <p:cNvPr id="23554" name="AutoShape 2" descr="blob:https://web.whatsapp.com/7c894820-9aec-4745-8650-8df2a507ee0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6" name="AutoShape 4" descr="blob:https://web.whatsapp.com/7c894820-9aec-4745-8650-8df2a507ee0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8" name="AutoShape 6" descr="blob:https://web.whatsapp.com/7c894820-9aec-4745-8650-8df2a507ee0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0" name="AutoShape 8" descr="blob:https://web.whatsapp.com/7c894820-9aec-4745-8650-8df2a507ee0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2" name="AutoShape 10" descr="blob:https://web.whatsapp.com/7c894820-9aec-4745-8650-8df2a507ee0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4" name="AutoShape 12" descr="blob:https://web.whatsapp.com/7c894820-9aec-4745-8650-8df2a507ee0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3565" name="Picture 13" descr="C:\Users\ACER\Downloads\WhatsApp Image 2023-05-22 at 4.39.29 PM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571660"/>
            <a:ext cx="12192000" cy="1028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fontAlgn="base"/>
            <a:endParaRPr lang="en-US" sz="6600" b="1" dirty="0" smtClean="0"/>
          </a:p>
          <a:p>
            <a:pPr algn="ctr" fontAlgn="base">
              <a:buNone/>
            </a:pPr>
            <a:r>
              <a:rPr lang="en-US" sz="6600" b="1" dirty="0" smtClean="0"/>
              <a:t>Thank You</a:t>
            </a:r>
            <a:endParaRPr lang="en-US" sz="66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ecularization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Vulnerable groups</Template>
  <TotalTime>3327</TotalTime>
  <Words>225</Words>
  <Application>Microsoft Office PowerPoint</Application>
  <PresentationFormat>Custom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Secularization</vt:lpstr>
      <vt:lpstr>Custom Design</vt:lpstr>
      <vt:lpstr>FID root words </vt:lpstr>
      <vt:lpstr>Fid root word – faith/trust</vt:lpstr>
      <vt:lpstr>Fid root word – faith/trust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Society in India ( Social issues)</dc:title>
  <dc:creator>ABHIMANU</dc:creator>
  <cp:lastModifiedBy>ACER</cp:lastModifiedBy>
  <cp:revision>441</cp:revision>
  <dcterms:created xsi:type="dcterms:W3CDTF">2020-09-25T05:11:26Z</dcterms:created>
  <dcterms:modified xsi:type="dcterms:W3CDTF">2023-05-25T07:39:54Z</dcterms:modified>
</cp:coreProperties>
</file>