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9" r:id="rId1"/>
    <p:sldMasterId id="2147483721" r:id="rId2"/>
  </p:sldMasterIdLst>
  <p:notesMasterIdLst>
    <p:notesMasterId r:id="rId23"/>
  </p:notesMasterIdLst>
  <p:handoutMasterIdLst>
    <p:handoutMasterId r:id="rId24"/>
  </p:handoutMasterIdLst>
  <p:sldIdLst>
    <p:sldId id="256" r:id="rId3"/>
    <p:sldId id="761" r:id="rId4"/>
    <p:sldId id="793" r:id="rId5"/>
    <p:sldId id="787" r:id="rId6"/>
    <p:sldId id="792" r:id="rId7"/>
    <p:sldId id="788" r:id="rId8"/>
    <p:sldId id="789" r:id="rId9"/>
    <p:sldId id="790" r:id="rId10"/>
    <p:sldId id="794" r:id="rId11"/>
    <p:sldId id="795" r:id="rId12"/>
    <p:sldId id="800" r:id="rId13"/>
    <p:sldId id="796" r:id="rId14"/>
    <p:sldId id="797" r:id="rId15"/>
    <p:sldId id="798" r:id="rId16"/>
    <p:sldId id="799" r:id="rId17"/>
    <p:sldId id="801" r:id="rId18"/>
    <p:sldId id="802" r:id="rId19"/>
    <p:sldId id="803" r:id="rId20"/>
    <p:sldId id="804" r:id="rId21"/>
    <p:sldId id="721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HIMANU" initials="A" lastIdx="1" clrIdx="0">
    <p:extLst>
      <p:ext uri="{19B8F6BF-5375-455C-9EA6-DF929625EA0E}">
        <p15:presenceInfo xmlns:p15="http://schemas.microsoft.com/office/powerpoint/2012/main" xmlns="" userId="36ed0d9bda164d7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C85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>
        <p:scale>
          <a:sx n="75" d="100"/>
          <a:sy n="75" d="100"/>
        </p:scale>
        <p:origin x="-931" y="-36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Abhipedia : 360 degree Preparation Portal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BB1DA-0E58-46CD-A88C-04D09F535C71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F2225-9B4F-4414-8FDF-4646B60CD4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797359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Abhipedia : 360 degree Preparation Portal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D6462-7095-4BF2-A459-0D88B69556AC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75E60-7BC0-41A3-854F-560F89926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406477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4032" y="110096"/>
            <a:ext cx="694168" cy="69416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0439400" y="1524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chemeClr val="bg1"/>
                </a:solidFill>
              </a:rPr>
              <a:t>Abhipedia</a:t>
            </a:r>
            <a:r>
              <a:rPr lang="en-US" sz="1600" b="1" baseline="0" dirty="0">
                <a:solidFill>
                  <a:schemeClr val="bg1"/>
                </a:solidFill>
              </a:rPr>
              <a:t> 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11" name="Picture 10" descr="Abhipedia_Cartoon.png"/>
          <p:cNvPicPr>
            <a:picLocks noChangeAspect="1"/>
          </p:cNvPicPr>
          <p:nvPr userDrawn="1"/>
        </p:nvPicPr>
        <p:blipFill>
          <a:blip r:embed="rId3"/>
          <a:srcRect l="33962" t="18868" r="35849" b="18868"/>
          <a:stretch>
            <a:fillRect/>
          </a:stretch>
        </p:blipFill>
        <p:spPr>
          <a:xfrm>
            <a:off x="685800" y="533400"/>
            <a:ext cx="2057400" cy="4243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197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38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51522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 b="1"/>
            </a:lvl1pPr>
          </a:lstStyle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r>
              <a:rPr lang="en-US" dirty="0"/>
              <a:t>..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1524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945098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1524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23738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6675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685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Abhimanu IAS : Complete General Studies Pre cum Mains Course call 7347432666, mail at info@ abhimanu.com..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41011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Abhimanu IAS : Complete General Studies Pre cum Mains Course call 7347432666, mail at info@ abhimanu.com..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9997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4125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Abhimanu IAS : Complete General Studies Pre cum Mains Course call 7347432666, mail at info@ abhimanu.com..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3810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21458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439400" y="1524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C000"/>
                </a:solidFill>
              </a:rPr>
              <a:t>Abhipedia</a:t>
            </a:r>
            <a:r>
              <a:rPr lang="en-US" sz="1600" b="1" baseline="0" dirty="0">
                <a:solidFill>
                  <a:srgbClr val="FFC000"/>
                </a:solidFill>
              </a:rPr>
              <a:t> </a:t>
            </a:r>
            <a:endParaRPr lang="en-US" sz="16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13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9F7C4-8FDA-4760-9B1B-7FA6D5DBB6DF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398" y="4929198"/>
            <a:ext cx="8305800" cy="146304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/>
              <a:t>Practice set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7800" y="5013960"/>
            <a:ext cx="3124200" cy="1463040"/>
          </a:xfrm>
        </p:spPr>
        <p:txBody>
          <a:bodyPr/>
          <a:lstStyle/>
          <a:p>
            <a:r>
              <a:rPr lang="en-US" sz="1600" b="1" dirty="0" smtClean="0"/>
              <a:t>RISHAV PRASHAR </a:t>
            </a:r>
            <a:r>
              <a:rPr lang="en-US" sz="1400" dirty="0" smtClean="0"/>
              <a:t>( English Faculty)</a:t>
            </a:r>
          </a:p>
          <a:p>
            <a:r>
              <a:rPr lang="en-US" sz="1400" dirty="0" smtClean="0"/>
              <a:t>Cleared UPSC CDSE  for IMA and OTA</a:t>
            </a:r>
          </a:p>
          <a:p>
            <a:r>
              <a:rPr lang="en-US" sz="1400" dirty="0" smtClean="0"/>
              <a:t>AFCAT </a:t>
            </a:r>
            <a:r>
              <a:rPr lang="en-US" sz="1400" dirty="0" smtClean="0"/>
              <a:t>7 </a:t>
            </a:r>
            <a:r>
              <a:rPr lang="en-US" sz="1400" dirty="0" smtClean="0"/>
              <a:t>Times in a Row</a:t>
            </a:r>
          </a:p>
          <a:p>
            <a:endParaRPr lang="en-US" sz="1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38414" y="714356"/>
            <a:ext cx="9067800" cy="2928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 smtClean="0">
                <a:solidFill>
                  <a:srgbClr val="C00000"/>
                </a:solidFill>
              </a:rPr>
              <a:t>SSC CGL MAINS 40 DAYS </a:t>
            </a:r>
          </a:p>
          <a:p>
            <a:pPr algn="ctr"/>
            <a:r>
              <a:rPr lang="en-US" sz="4000" b="1" dirty="0" smtClean="0">
                <a:solidFill>
                  <a:srgbClr val="C00000"/>
                </a:solidFill>
              </a:rPr>
              <a:t>CRASH COURSE</a:t>
            </a:r>
          </a:p>
          <a:p>
            <a:pPr algn="ctr"/>
            <a:r>
              <a:rPr lang="en-US" sz="4000" b="1" dirty="0" smtClean="0">
                <a:solidFill>
                  <a:srgbClr val="C00000"/>
                </a:solidFill>
              </a:rPr>
              <a:t>ENGLISH</a:t>
            </a:r>
            <a:endParaRPr lang="en-U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1585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the error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viable of life / depends on a pair / of conflicting realities.</a:t>
            </a:r>
          </a:p>
          <a:p>
            <a:r>
              <a:rPr lang="en-US" sz="3200" dirty="0" smtClean="0"/>
              <a:t>A. depends on a pair</a:t>
            </a:r>
          </a:p>
          <a:p>
            <a:r>
              <a:rPr lang="en-US" sz="3200" dirty="0" smtClean="0"/>
              <a:t>B. No error</a:t>
            </a:r>
          </a:p>
          <a:p>
            <a:r>
              <a:rPr lang="en-US" sz="3200" dirty="0" smtClean="0"/>
              <a:t>C. The viable of life</a:t>
            </a:r>
          </a:p>
          <a:p>
            <a:r>
              <a:rPr lang="en-US" sz="3200" dirty="0" smtClean="0"/>
              <a:t>D. of conflicting realities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There is an error in this sentence. The error is in 'The viable of life' because 'viable' is </a:t>
            </a:r>
            <a:r>
              <a:rPr lang="en-US" sz="3200" dirty="0" smtClean="0"/>
              <a:t>an adjective </a:t>
            </a:r>
            <a:r>
              <a:rPr lang="en-US" sz="3200" dirty="0" smtClean="0"/>
              <a:t>and cannot be used as a noun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 had / a bad habit of / waking up / lately.</a:t>
            </a:r>
          </a:p>
          <a:p>
            <a:r>
              <a:rPr lang="en-US" sz="3200" dirty="0" smtClean="0"/>
              <a:t>A. lately</a:t>
            </a:r>
          </a:p>
          <a:p>
            <a:r>
              <a:rPr lang="en-US" sz="3200" dirty="0" smtClean="0"/>
              <a:t>B. waking up</a:t>
            </a:r>
          </a:p>
          <a:p>
            <a:r>
              <a:rPr lang="en-US" sz="3200" dirty="0" smtClean="0"/>
              <a:t>C. a bad habit of</a:t>
            </a:r>
          </a:p>
          <a:p>
            <a:r>
              <a:rPr lang="en-US" sz="3200" dirty="0" smtClean="0"/>
              <a:t>D. I had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late' will be used instead of 'lately' because 'lately' means ‘recently’, while here 'late', </a:t>
            </a:r>
            <a:r>
              <a:rPr lang="en-US" sz="3200" dirty="0" smtClean="0"/>
              <a:t>meaning ‘delayed</a:t>
            </a:r>
            <a:r>
              <a:rPr lang="en-US" sz="3200" dirty="0" smtClean="0"/>
              <a:t>’, should be used. 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1) most frightening periods in history/ 2) have often been moments / 3) between the death of one king to the rise of the next/ 4)  No error. 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3</a:t>
            </a:r>
          </a:p>
          <a:p>
            <a:r>
              <a:rPr lang="en-US" sz="3200" dirty="0" smtClean="0"/>
              <a:t>Between always takes And.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Since he joined ( 1)/ this post of secretary (2)/ he didn’t take any bribe ( 3 ) / No Error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3</a:t>
            </a:r>
          </a:p>
          <a:p>
            <a:r>
              <a:rPr lang="en-US" sz="3200" dirty="0" smtClean="0"/>
              <a:t>Had not taken will come in place of didn’t take.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She knocked the door (1)/ several times (2) / nobody came out (3) / No Error.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3</a:t>
            </a:r>
          </a:p>
          <a:p>
            <a:r>
              <a:rPr lang="en-US" sz="3200" dirty="0" smtClean="0"/>
              <a:t>Knocked At should be used.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908050"/>
            <a:ext cx="9721079" cy="5400675"/>
          </a:xfr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0" y="2286000"/>
            <a:ext cx="6934200" cy="1499616"/>
          </a:xfrm>
        </p:spPr>
        <p:txBody>
          <a:bodyPr>
            <a:normAutofit/>
          </a:bodyPr>
          <a:lstStyle/>
          <a:p>
            <a:r>
              <a:rPr lang="en-US" sz="9600" dirty="0" smtClean="0"/>
              <a:t>Thank you</a:t>
            </a:r>
            <a:endParaRPr lang="en-US" sz="9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9231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28" y="210112"/>
            <a:ext cx="10177272" cy="636727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Cloze test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11424" y="2060848"/>
            <a:ext cx="9832775" cy="4248512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The structure of human psyche, as postulated by Sigmund Freud, (1)___________- of the ego, the super ego, and the id. The ego forms the part of our conscious mind which we work with and are most (2) ______________ of. The super ego forms our conscience in the form of the unconscious and works on the (3)________________ of social and cultural influences. </a:t>
            </a:r>
            <a:r>
              <a:rPr lang="en-US" sz="2800" b="1" smtClean="0"/>
              <a:t>The id represents </a:t>
            </a:r>
            <a:r>
              <a:rPr lang="en-US" sz="2800" b="1" dirty="0" smtClean="0"/>
              <a:t>our subconscious which contains all (4)__________ thoughts, desires, and dreams. Dreams work as a free pathway into the subconscious, which is an inaccessible zone in general. It can also contain (5)___________ scenes or images that apparently have no relation to anything related to the person.</a:t>
            </a:r>
            <a:endParaRPr lang="en-US" sz="2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Select the most appropriate option to fill in blank number 1.</a:t>
            </a:r>
          </a:p>
          <a:p>
            <a:r>
              <a:rPr lang="en-US" sz="3200" dirty="0" smtClean="0"/>
              <a:t>A. desires</a:t>
            </a:r>
          </a:p>
          <a:p>
            <a:r>
              <a:rPr lang="en-US" sz="3200" dirty="0" smtClean="0"/>
              <a:t>B. lacks</a:t>
            </a:r>
          </a:p>
          <a:p>
            <a:r>
              <a:rPr lang="en-US" sz="3200" dirty="0" smtClean="0"/>
              <a:t>C. grapples</a:t>
            </a:r>
          </a:p>
          <a:p>
            <a:r>
              <a:rPr lang="en-US" sz="3200" dirty="0" smtClean="0"/>
              <a:t>D. Consists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Select the most appropriate option to fill in blank number 2.</a:t>
            </a:r>
          </a:p>
          <a:p>
            <a:r>
              <a:rPr lang="en-US" sz="3200" dirty="0" smtClean="0"/>
              <a:t>A. afraid</a:t>
            </a:r>
          </a:p>
          <a:p>
            <a:r>
              <a:rPr lang="en-US" sz="3200" dirty="0" smtClean="0"/>
              <a:t>B. </a:t>
            </a:r>
            <a:r>
              <a:rPr lang="en-US" sz="3200" dirty="0" smtClean="0"/>
              <a:t>dependent</a:t>
            </a:r>
          </a:p>
          <a:p>
            <a:r>
              <a:rPr lang="en-US" sz="3200" dirty="0" smtClean="0"/>
              <a:t>C. aware</a:t>
            </a:r>
          </a:p>
          <a:p>
            <a:r>
              <a:rPr lang="en-US" sz="3200" dirty="0" smtClean="0"/>
              <a:t>D. Resistant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Select the most appropriate option to fill in blank number 3.</a:t>
            </a:r>
          </a:p>
          <a:p>
            <a:r>
              <a:rPr lang="en-US" sz="3200" dirty="0" smtClean="0"/>
              <a:t>A. love</a:t>
            </a:r>
          </a:p>
          <a:p>
            <a:r>
              <a:rPr lang="en-US" sz="3200" dirty="0" smtClean="0"/>
              <a:t>B. counter</a:t>
            </a:r>
          </a:p>
          <a:p>
            <a:r>
              <a:rPr lang="en-US" sz="3200" dirty="0" smtClean="0"/>
              <a:t>C. understanding</a:t>
            </a:r>
          </a:p>
          <a:p>
            <a:r>
              <a:rPr lang="en-US" sz="3200" dirty="0" smtClean="0"/>
              <a:t>D. basis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Select the most appropriate option to fill in blank number 4.</a:t>
            </a:r>
          </a:p>
          <a:p>
            <a:r>
              <a:rPr lang="en-US" sz="3200" dirty="0" smtClean="0"/>
              <a:t>A. repressed</a:t>
            </a:r>
          </a:p>
          <a:p>
            <a:r>
              <a:rPr lang="en-US" sz="3200" dirty="0" smtClean="0"/>
              <a:t>B. heavy</a:t>
            </a:r>
          </a:p>
          <a:p>
            <a:r>
              <a:rPr lang="en-US" sz="3200" dirty="0" smtClean="0"/>
              <a:t>C. legal</a:t>
            </a:r>
          </a:p>
          <a:p>
            <a:r>
              <a:rPr lang="en-US" sz="3200" dirty="0" smtClean="0"/>
              <a:t>D. Sanctioned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Select the most appropriate option to fill in blank number 5.</a:t>
            </a:r>
          </a:p>
          <a:p>
            <a:r>
              <a:rPr lang="en-US" sz="3200" dirty="0" smtClean="0"/>
              <a:t>A. parallel</a:t>
            </a:r>
          </a:p>
          <a:p>
            <a:r>
              <a:rPr lang="en-US" sz="3200" dirty="0" smtClean="0"/>
              <a:t>B. constricted</a:t>
            </a:r>
          </a:p>
          <a:p>
            <a:r>
              <a:rPr lang="en-US" sz="3200" dirty="0" smtClean="0"/>
              <a:t>C. concurrent</a:t>
            </a:r>
          </a:p>
          <a:p>
            <a:r>
              <a:rPr lang="en-US" sz="3200" dirty="0" smtClean="0"/>
              <a:t>D. bizarre</a:t>
            </a:r>
            <a:endParaRPr lang="en-US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ecularization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Vulnerable groups</Template>
  <TotalTime>2704</TotalTime>
  <Words>577</Words>
  <Application>Microsoft Office PowerPoint</Application>
  <PresentationFormat>Custom</PresentationFormat>
  <Paragraphs>78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Secularization</vt:lpstr>
      <vt:lpstr>Custom Design</vt:lpstr>
      <vt:lpstr>Practice set</vt:lpstr>
      <vt:lpstr>Slide 2</vt:lpstr>
      <vt:lpstr>Slide 3</vt:lpstr>
      <vt:lpstr>Cloze test </vt:lpstr>
      <vt:lpstr>1</vt:lpstr>
      <vt:lpstr>2</vt:lpstr>
      <vt:lpstr>3</vt:lpstr>
      <vt:lpstr>4</vt:lpstr>
      <vt:lpstr>5</vt:lpstr>
      <vt:lpstr>Find the error</vt:lpstr>
      <vt:lpstr>ans</vt:lpstr>
      <vt:lpstr>2</vt:lpstr>
      <vt:lpstr>ans</vt:lpstr>
      <vt:lpstr> 3</vt:lpstr>
      <vt:lpstr>ans</vt:lpstr>
      <vt:lpstr>4 </vt:lpstr>
      <vt:lpstr>ans</vt:lpstr>
      <vt:lpstr>5</vt:lpstr>
      <vt:lpstr>ans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Society in India ( Social issues)</dc:title>
  <dc:creator>ABHIMANU</dc:creator>
  <cp:lastModifiedBy>Abhishek K</cp:lastModifiedBy>
  <cp:revision>411</cp:revision>
  <dcterms:created xsi:type="dcterms:W3CDTF">2020-09-25T05:11:26Z</dcterms:created>
  <dcterms:modified xsi:type="dcterms:W3CDTF">2023-10-20T07:19:40Z</dcterms:modified>
</cp:coreProperties>
</file>